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0" r:id="rId2"/>
  </p:sldMasterIdLst>
  <p:notesMasterIdLst>
    <p:notesMasterId r:id="rId135"/>
  </p:notesMasterIdLst>
  <p:handoutMasterIdLst>
    <p:handoutMasterId r:id="rId136"/>
  </p:handoutMasterIdLst>
  <p:sldIdLst>
    <p:sldId id="851" r:id="rId3"/>
    <p:sldId id="707" r:id="rId4"/>
    <p:sldId id="716" r:id="rId5"/>
    <p:sldId id="718" r:id="rId6"/>
    <p:sldId id="717" r:id="rId7"/>
    <p:sldId id="719" r:id="rId8"/>
    <p:sldId id="720" r:id="rId9"/>
    <p:sldId id="724" r:id="rId10"/>
    <p:sldId id="725" r:id="rId11"/>
    <p:sldId id="721" r:id="rId12"/>
    <p:sldId id="722" r:id="rId13"/>
    <p:sldId id="723" r:id="rId14"/>
    <p:sldId id="727" r:id="rId15"/>
    <p:sldId id="728" r:id="rId16"/>
    <p:sldId id="729" r:id="rId17"/>
    <p:sldId id="730" r:id="rId18"/>
    <p:sldId id="732" r:id="rId19"/>
    <p:sldId id="733" r:id="rId20"/>
    <p:sldId id="734" r:id="rId21"/>
    <p:sldId id="735" r:id="rId22"/>
    <p:sldId id="736" r:id="rId23"/>
    <p:sldId id="737" r:id="rId24"/>
    <p:sldId id="726" r:id="rId25"/>
    <p:sldId id="739" r:id="rId26"/>
    <p:sldId id="742" r:id="rId27"/>
    <p:sldId id="741" r:id="rId28"/>
    <p:sldId id="740" r:id="rId29"/>
    <p:sldId id="743" r:id="rId30"/>
    <p:sldId id="744" r:id="rId31"/>
    <p:sldId id="745" r:id="rId32"/>
    <p:sldId id="706" r:id="rId33"/>
    <p:sldId id="833" r:id="rId34"/>
    <p:sldId id="633" r:id="rId35"/>
    <p:sldId id="634" r:id="rId36"/>
    <p:sldId id="635" r:id="rId37"/>
    <p:sldId id="636" r:id="rId38"/>
    <p:sldId id="637" r:id="rId39"/>
    <p:sldId id="638" r:id="rId40"/>
    <p:sldId id="639" r:id="rId41"/>
    <p:sldId id="640" r:id="rId42"/>
    <p:sldId id="641" r:id="rId43"/>
    <p:sldId id="642" r:id="rId44"/>
    <p:sldId id="643" r:id="rId45"/>
    <p:sldId id="644" r:id="rId46"/>
    <p:sldId id="645" r:id="rId47"/>
    <p:sldId id="646" r:id="rId48"/>
    <p:sldId id="647" r:id="rId49"/>
    <p:sldId id="648" r:id="rId50"/>
    <p:sldId id="649" r:id="rId51"/>
    <p:sldId id="650" r:id="rId52"/>
    <p:sldId id="651" r:id="rId53"/>
    <p:sldId id="652" r:id="rId54"/>
    <p:sldId id="653" r:id="rId55"/>
    <p:sldId id="654" r:id="rId56"/>
    <p:sldId id="655" r:id="rId57"/>
    <p:sldId id="656" r:id="rId58"/>
    <p:sldId id="657" r:id="rId59"/>
    <p:sldId id="658" r:id="rId60"/>
    <p:sldId id="659" r:id="rId61"/>
    <p:sldId id="660" r:id="rId62"/>
    <p:sldId id="661" r:id="rId63"/>
    <p:sldId id="662" r:id="rId64"/>
    <p:sldId id="663" r:id="rId65"/>
    <p:sldId id="664" r:id="rId66"/>
    <p:sldId id="665" r:id="rId67"/>
    <p:sldId id="666" r:id="rId68"/>
    <p:sldId id="667" r:id="rId69"/>
    <p:sldId id="668" r:id="rId70"/>
    <p:sldId id="669" r:id="rId71"/>
    <p:sldId id="670" r:id="rId72"/>
    <p:sldId id="671" r:id="rId73"/>
    <p:sldId id="672" r:id="rId74"/>
    <p:sldId id="673" r:id="rId75"/>
    <p:sldId id="674" r:id="rId76"/>
    <p:sldId id="675" r:id="rId77"/>
    <p:sldId id="676" r:id="rId78"/>
    <p:sldId id="677" r:id="rId79"/>
    <p:sldId id="678" r:id="rId80"/>
    <p:sldId id="679" r:id="rId81"/>
    <p:sldId id="680" r:id="rId82"/>
    <p:sldId id="681" r:id="rId83"/>
    <p:sldId id="682" r:id="rId84"/>
    <p:sldId id="683" r:id="rId85"/>
    <p:sldId id="684" r:id="rId86"/>
    <p:sldId id="685" r:id="rId87"/>
    <p:sldId id="746" r:id="rId88"/>
    <p:sldId id="747" r:id="rId89"/>
    <p:sldId id="748" r:id="rId90"/>
    <p:sldId id="738" r:id="rId91"/>
    <p:sldId id="686" r:id="rId92"/>
    <p:sldId id="695" r:id="rId93"/>
    <p:sldId id="696" r:id="rId94"/>
    <p:sldId id="687" r:id="rId95"/>
    <p:sldId id="688" r:id="rId96"/>
    <p:sldId id="689" r:id="rId97"/>
    <p:sldId id="690" r:id="rId98"/>
    <p:sldId id="691" r:id="rId99"/>
    <p:sldId id="692" r:id="rId100"/>
    <p:sldId id="693" r:id="rId101"/>
    <p:sldId id="694" r:id="rId102"/>
    <p:sldId id="749" r:id="rId103"/>
    <p:sldId id="750" r:id="rId104"/>
    <p:sldId id="751" r:id="rId105"/>
    <p:sldId id="752" r:id="rId106"/>
    <p:sldId id="753" r:id="rId107"/>
    <p:sldId id="697" r:id="rId108"/>
    <p:sldId id="698" r:id="rId109"/>
    <p:sldId id="699" r:id="rId110"/>
    <p:sldId id="700" r:id="rId111"/>
    <p:sldId id="701" r:id="rId112"/>
    <p:sldId id="702" r:id="rId113"/>
    <p:sldId id="703" r:id="rId114"/>
    <p:sldId id="704" r:id="rId115"/>
    <p:sldId id="705" r:id="rId116"/>
    <p:sldId id="754" r:id="rId117"/>
    <p:sldId id="755" r:id="rId118"/>
    <p:sldId id="756" r:id="rId119"/>
    <p:sldId id="757" r:id="rId120"/>
    <p:sldId id="758" r:id="rId121"/>
    <p:sldId id="759" r:id="rId122"/>
    <p:sldId id="760" r:id="rId123"/>
    <p:sldId id="761" r:id="rId124"/>
    <p:sldId id="762" r:id="rId125"/>
    <p:sldId id="763" r:id="rId126"/>
    <p:sldId id="764" r:id="rId127"/>
    <p:sldId id="765" r:id="rId128"/>
    <p:sldId id="766" r:id="rId129"/>
    <p:sldId id="767" r:id="rId130"/>
    <p:sldId id="768" r:id="rId131"/>
    <p:sldId id="834" r:id="rId132"/>
    <p:sldId id="835" r:id="rId133"/>
    <p:sldId id="836" r:id="rId13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C283"/>
    <a:srgbClr val="FFCD2D"/>
    <a:srgbClr val="CE7E5A"/>
    <a:srgbClr val="CF6A3D"/>
    <a:srgbClr val="9C42E6"/>
    <a:srgbClr val="D1943B"/>
    <a:srgbClr val="F8F57B"/>
    <a:srgbClr val="D5B953"/>
    <a:srgbClr val="B87DF3"/>
    <a:srgbClr val="F4A2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7973" autoAdjust="0"/>
    <p:restoredTop sz="94684" autoAdjust="0"/>
  </p:normalViewPr>
  <p:slideViewPr>
    <p:cSldViewPr snapToGrid="0">
      <p:cViewPr varScale="1">
        <p:scale>
          <a:sx n="58" d="100"/>
          <a:sy n="58" d="100"/>
        </p:scale>
        <p:origin x="-360" y="-84"/>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viewProps" Target="viewProps.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1.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handoutMaster" Target="handoutMasters/handoutMaster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1/17/2013</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10/main" val="7795958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1/17/2013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3666080429"/>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1/17/2013 9:40 AM</a:t>
            </a:fld>
            <a:endParaRPr lang="en-US"/>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100</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111</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29</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2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4810" y="1819266"/>
            <a:ext cx="8462319" cy="2105192"/>
          </a:xfrm>
        </p:spPr>
        <p:txBody>
          <a:bodyPr/>
          <a:lstStyle/>
          <a:p>
            <a:r>
              <a:rPr lang="en-US" sz="4400" b="1" dirty="0" err="1" smtClean="0">
                <a:latin typeface="Calibri" pitchFamily="34" charset="0"/>
                <a:cs typeface="Calibri" pitchFamily="34" charset="0"/>
              </a:rPr>
              <a:t>Satisfiability</a:t>
            </a:r>
            <a:r>
              <a:rPr lang="en-US" sz="4400" b="1" dirty="0" smtClean="0">
                <a:latin typeface="Calibri" pitchFamily="34" charset="0"/>
                <a:cs typeface="Calibri" pitchFamily="34" charset="0"/>
              </a:rPr>
              <a:t> Modulo Theories (SMT): </a:t>
            </a:r>
            <a:br>
              <a:rPr lang="en-US" sz="4400" b="1" dirty="0" smtClean="0">
                <a:latin typeface="Calibri" pitchFamily="34" charset="0"/>
                <a:cs typeface="Calibri" pitchFamily="34" charset="0"/>
              </a:rPr>
            </a:br>
            <a:r>
              <a:rPr lang="en-US" sz="4400" b="1" dirty="0" smtClean="0">
                <a:latin typeface="Calibri" pitchFamily="34" charset="0"/>
                <a:cs typeface="Calibri" pitchFamily="34" charset="0"/>
              </a:rPr>
              <a:t>ideas and applications</a:t>
            </a:r>
            <a:r>
              <a:rPr lang="en-US" sz="4800" dirty="0" smtClean="0"/>
              <a:t/>
            </a:r>
            <a:br>
              <a:rPr lang="en-US" sz="4800" dirty="0" smtClean="0"/>
            </a:br>
            <a:r>
              <a:rPr sz="3200" smtClean="0">
                <a:latin typeface="Calibri" pitchFamily="34" charset="0"/>
              </a:rPr>
              <a:t>Universit</a:t>
            </a:r>
            <a:r>
              <a:rPr lang="en-US" sz="3200" dirty="0" smtClean="0">
                <a:latin typeface="Calibri" pitchFamily="34" charset="0"/>
              </a:rPr>
              <a:t>à</a:t>
            </a:r>
            <a:r>
              <a:rPr sz="3200" smtClean="0">
                <a:latin typeface="Calibri" pitchFamily="34" charset="0"/>
              </a:rPr>
              <a:t> Degli Studi Di Milano</a:t>
            </a:r>
            <a:br>
              <a:rPr sz="3200" smtClean="0">
                <a:latin typeface="Calibri" pitchFamily="34" charset="0"/>
              </a:rPr>
            </a:br>
            <a:r>
              <a:rPr sz="3200" smtClean="0">
                <a:latin typeface="Calibri" pitchFamily="34" charset="0"/>
              </a:rPr>
              <a:t>Scuola di Dottorato in Informatica, 2010</a:t>
            </a:r>
            <a:endParaRPr lang="en-US" sz="4800" dirty="0">
              <a:latin typeface="Calibri" pitchFamily="34" charset="0"/>
            </a:endParaRPr>
          </a:p>
        </p:txBody>
      </p:sp>
      <p:sp>
        <p:nvSpPr>
          <p:cNvPr id="3" name="Subtitle 2"/>
          <p:cNvSpPr>
            <a:spLocks noGrp="1"/>
          </p:cNvSpPr>
          <p:nvPr>
            <p:ph type="subTitle" idx="1"/>
          </p:nvPr>
        </p:nvSpPr>
        <p:spPr>
          <a:xfrm>
            <a:off x="464237" y="4343589"/>
            <a:ext cx="7692761" cy="861774"/>
          </a:xfrm>
        </p:spPr>
        <p:txBody>
          <a:bodyPr/>
          <a:lstStyle/>
          <a:p>
            <a:pPr>
              <a:lnSpc>
                <a:spcPct val="100000"/>
              </a:lnSpc>
            </a:pPr>
            <a:r>
              <a:rPr lang="en-US" sz="2800" dirty="0" smtClean="0">
                <a:latin typeface="Calibri" pitchFamily="34" charset="0"/>
                <a:cs typeface="Calibri" pitchFamily="34" charset="0"/>
              </a:rPr>
              <a:t>Leonardo de Moura</a:t>
            </a:r>
          </a:p>
          <a:p>
            <a:pPr>
              <a:lnSpc>
                <a:spcPct val="100000"/>
              </a:lnSpc>
            </a:pPr>
            <a:r>
              <a:rPr lang="en-US" sz="2800" dirty="0" smtClean="0">
                <a:latin typeface="Calibri" pitchFamily="34" charset="0"/>
                <a:cs typeface="Calibri" pitchFamily="34" charset="0"/>
              </a:rPr>
              <a:t>Microsoft Research</a:t>
            </a:r>
          </a:p>
        </p:txBody>
      </p:sp>
    </p:spTree>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Standard Simplex</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381000" y="1708720"/>
            <a:ext cx="8382000" cy="1335750"/>
          </a:xfrm>
        </p:spPr>
        <p:txBody>
          <a:bodyPr/>
          <a:lstStyle/>
          <a:p>
            <a:r>
              <a:rPr lang="en-US" dirty="0" err="1" smtClean="0"/>
              <a:t>Incrementality</a:t>
            </a:r>
            <a:r>
              <a:rPr lang="en-US" dirty="0" smtClean="0"/>
              <a:t>: add/remove equations</a:t>
            </a:r>
          </a:p>
          <a:p>
            <a:r>
              <a:rPr lang="en-US" dirty="0" smtClean="0"/>
              <a:t>Slow backtracking</a:t>
            </a:r>
          </a:p>
          <a:p>
            <a:r>
              <a:rPr lang="en-US" dirty="0" smtClean="0"/>
              <a:t>No theory propagation</a:t>
            </a:r>
            <a:endParaRPr lang="en-US" dirty="0"/>
          </a:p>
        </p:txBody>
      </p:sp>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Nelson-</a:t>
            </a:r>
            <a:r>
              <a:rPr lang="en-US" dirty="0" err="1" smtClean="0"/>
              <a:t>Oppen</a:t>
            </a:r>
            <a:r>
              <a:rPr lang="en-US" dirty="0" smtClean="0"/>
              <a:t> Combination</a:t>
            </a:r>
            <a:endParaRPr lang="en-US" dirty="0"/>
          </a:p>
        </p:txBody>
      </p:sp>
      <p:pic>
        <p:nvPicPr>
          <p:cNvPr id="32770" name="Picture 2"/>
          <p:cNvPicPr>
            <a:picLocks noChangeAspect="1" noChangeArrowheads="1"/>
          </p:cNvPicPr>
          <p:nvPr/>
        </p:nvPicPr>
        <p:blipFill>
          <a:blip r:embed="rId3" cstate="print"/>
          <a:srcRect/>
          <a:stretch>
            <a:fillRect/>
          </a:stretch>
        </p:blipFill>
        <p:spPr bwMode="auto">
          <a:xfrm>
            <a:off x="1169614" y="1885389"/>
            <a:ext cx="6715125" cy="37147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Nelson-</a:t>
            </a:r>
            <a:r>
              <a:rPr lang="en-US" dirty="0" err="1" smtClean="0"/>
              <a:t>Oppen</a:t>
            </a:r>
            <a:r>
              <a:rPr lang="en-US" dirty="0" smtClean="0"/>
              <a:t> Combination</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181100" y="1791261"/>
            <a:ext cx="6477000" cy="44767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Soundness</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433513" y="1762125"/>
            <a:ext cx="6276975" cy="33337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Completeness</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111064" y="1829641"/>
            <a:ext cx="6724650" cy="4543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NO deterministic procedure</a:t>
            </a:r>
            <a:br>
              <a:rPr lang="en-US" dirty="0" smtClean="0"/>
            </a:br>
            <a:r>
              <a:rPr lang="en-US" dirty="0" smtClean="0"/>
              <a:t>(</a:t>
            </a:r>
            <a:r>
              <a:rPr lang="en-US" sz="4400" dirty="0" smtClean="0"/>
              <a:t>for convex theories)</a:t>
            </a:r>
            <a:endParaRPr lang="en-US" sz="4400" dirty="0"/>
          </a:p>
        </p:txBody>
      </p:sp>
      <p:pic>
        <p:nvPicPr>
          <p:cNvPr id="7170" name="Picture 2"/>
          <p:cNvPicPr>
            <a:picLocks noChangeAspect="1" noChangeArrowheads="1"/>
          </p:cNvPicPr>
          <p:nvPr/>
        </p:nvPicPr>
        <p:blipFill>
          <a:blip r:embed="rId3" cstate="print"/>
          <a:srcRect/>
          <a:stretch>
            <a:fillRect/>
          </a:stretch>
        </p:blipFill>
        <p:spPr bwMode="auto">
          <a:xfrm>
            <a:off x="1166253" y="1928813"/>
            <a:ext cx="6524625" cy="45243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NO deterministic procedure</a:t>
            </a:r>
            <a:br>
              <a:rPr lang="en-US" dirty="0" smtClean="0"/>
            </a:br>
            <a:r>
              <a:rPr lang="en-US" dirty="0" smtClean="0"/>
              <a:t>Completeness</a:t>
            </a:r>
            <a:endParaRPr lang="en-US" sz="4400" dirty="0"/>
          </a:p>
        </p:txBody>
      </p:sp>
      <p:pic>
        <p:nvPicPr>
          <p:cNvPr id="8194" name="Picture 2"/>
          <p:cNvPicPr>
            <a:picLocks noChangeAspect="1" noChangeArrowheads="1"/>
          </p:cNvPicPr>
          <p:nvPr/>
        </p:nvPicPr>
        <p:blipFill>
          <a:blip r:embed="rId3" cstate="print"/>
          <a:srcRect/>
          <a:stretch>
            <a:fillRect/>
          </a:stretch>
        </p:blipFill>
        <p:spPr bwMode="auto">
          <a:xfrm>
            <a:off x="1141320" y="1992687"/>
            <a:ext cx="6610350" cy="4181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189282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a:t>
            </a:r>
            <a:r>
              <a:rPr lang="en-US" sz="2400" b="1" dirty="0" smtClean="0">
                <a:solidFill>
                  <a:schemeClr val="bg1"/>
                </a:solidFill>
                <a:latin typeface="Calibri" pitchFamily="34" charset="0"/>
                <a:cs typeface="Calibri" pitchFamily="34" charset="0"/>
                <a:sym typeface="Symbol"/>
              </a:rPr>
              <a:t>c</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189282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noProof="0" dirty="0" smtClean="0">
                <a:solidFill>
                  <a:schemeClr val="bg1"/>
                </a:solidFill>
                <a:latin typeface="Calibri" pitchFamily="34" charset="0"/>
                <a:cs typeface="Calibri" pitchFamily="34" charset="0"/>
                <a:sym typeface="Symbol"/>
              </a:rPr>
              <a:t>Substituting </a:t>
            </a:r>
            <a:r>
              <a:rPr lang="en-US" sz="2400" noProof="0" dirty="0" smtClean="0">
                <a:solidFill>
                  <a:srgbClr val="FF0000"/>
                </a:solidFill>
                <a:latin typeface="Calibri" pitchFamily="34" charset="0"/>
                <a:cs typeface="Calibri" pitchFamily="34" charset="0"/>
                <a:sym typeface="Symbol"/>
              </a:rPr>
              <a:t>c</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3</a:t>
            </a:r>
            <a:r>
              <a:rPr lang="en-US" sz="2400" b="1" dirty="0" smtClean="0">
                <a:solidFill>
                  <a:schemeClr val="bg1"/>
                </a:solidFill>
                <a:latin typeface="Calibri" pitchFamily="34" charset="0"/>
                <a:cs typeface="Calibri" pitchFamily="34" charset="0"/>
                <a:sym typeface="Symbol"/>
              </a:rPr>
              <a:t>  b</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2302169"/>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b</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a:t>
            </a:r>
            <a:r>
              <a:rPr lang="en-US" sz="2400" b="1" dirty="0" smtClean="0">
                <a:solidFill>
                  <a:schemeClr val="bg1"/>
                </a:solidFill>
                <a:latin typeface="Calibri" pitchFamily="34" charset="0"/>
                <a:cs typeface="Calibri" pitchFamily="34" charset="0"/>
                <a:sym typeface="Symbol"/>
              </a:rPr>
              <a:t>b</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3905685"/>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Deducing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Fast Linear Arithmetic</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381000" y="1708720"/>
            <a:ext cx="8382000" cy="4111895"/>
          </a:xfrm>
        </p:spPr>
        <p:txBody>
          <a:bodyPr/>
          <a:lstStyle/>
          <a:p>
            <a:r>
              <a:rPr lang="en-US" dirty="0" smtClean="0"/>
              <a:t>Simplex General Form</a:t>
            </a:r>
          </a:p>
          <a:p>
            <a:r>
              <a:rPr lang="en-US" dirty="0" smtClean="0"/>
              <a:t>Algorithm based on the dual simplex</a:t>
            </a:r>
          </a:p>
          <a:p>
            <a:r>
              <a:rPr lang="en-US" dirty="0" smtClean="0"/>
              <a:t>Non redundant proofs</a:t>
            </a:r>
          </a:p>
          <a:p>
            <a:r>
              <a:rPr lang="en-US" dirty="0" smtClean="0"/>
              <a:t>Efficient backtracking</a:t>
            </a:r>
          </a:p>
          <a:p>
            <a:r>
              <a:rPr lang="en-US" dirty="0" smtClean="0"/>
              <a:t>Efficient theory propagation</a:t>
            </a:r>
          </a:p>
          <a:p>
            <a:r>
              <a:rPr lang="en-US" dirty="0" smtClean="0"/>
              <a:t>Support for string inequalities: t &gt; 0</a:t>
            </a:r>
          </a:p>
          <a:p>
            <a:r>
              <a:rPr lang="en-US" dirty="0" smtClean="0"/>
              <a:t>Preprocessing step</a:t>
            </a:r>
          </a:p>
          <a:p>
            <a:r>
              <a:rPr lang="en-US" dirty="0" smtClean="0"/>
              <a:t>Integer problems: </a:t>
            </a:r>
          </a:p>
          <a:p>
            <a:pPr lvl="1">
              <a:buNone/>
            </a:pPr>
            <a:r>
              <a:rPr lang="en-US" dirty="0" smtClean="0"/>
              <a:t>	</a:t>
            </a:r>
            <a:r>
              <a:rPr lang="en-US" dirty="0" err="1" smtClean="0"/>
              <a:t>Gomory</a:t>
            </a:r>
            <a:r>
              <a:rPr lang="en-US" dirty="0" smtClean="0"/>
              <a:t> cuts,  Branch &amp; Bound, GCD test</a:t>
            </a:r>
          </a:p>
        </p:txBody>
      </p:sp>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23791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53019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3905685"/>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1</a:t>
            </a:r>
            <a:r>
              <a:rPr lang="en-US" sz="2400" b="1" dirty="0" smtClean="0">
                <a:solidFill>
                  <a:schemeClr val="bg1"/>
                </a:solidFill>
                <a:latin typeface="Calibri" pitchFamily="34" charset="0"/>
                <a:cs typeface="Calibri" pitchFamily="34" charset="0"/>
                <a:sym typeface="Symbol"/>
              </a:rPr>
              <a:t>  3</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b="1" dirty="0" smtClean="0">
                <a:solidFill>
                  <a:schemeClr val="bg1"/>
                </a:solidFill>
                <a:latin typeface="Calibri" pitchFamily="34" charset="0"/>
                <a:cs typeface="Calibri" pitchFamily="34" charset="0"/>
                <a:sym typeface="Symbol"/>
              </a:rPr>
              <a:t>  3</a:t>
            </a:r>
            <a:r>
              <a:rPr lang="en-US" sz="2400" dirty="0" smtClean="0">
                <a:solidFill>
                  <a:srgbClr val="FF0000"/>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53019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4315027"/>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noProof="0" dirty="0" smtClean="0">
                <a:solidFill>
                  <a:schemeClr val="bg1"/>
                </a:solidFill>
                <a:latin typeface="Calibri" pitchFamily="34" charset="0"/>
                <a:cs typeface="Calibri" pitchFamily="34" charset="0"/>
                <a:sym typeface="Symbol"/>
              </a:rPr>
              <a:t>Propagating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v</a:t>
            </a:r>
            <a:r>
              <a:rPr lang="en-US" sz="2400" baseline="-25000" dirty="0" smtClean="0">
                <a:solidFill>
                  <a:schemeClr val="bg1"/>
                </a:solidFill>
                <a:latin typeface="Calibri" pitchFamily="34" charset="0"/>
                <a:cs typeface="Calibri" pitchFamily="34" charset="0"/>
                <a:sym typeface="Symbol"/>
              </a:rPr>
              <a:t>1</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5133713"/>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a:t>
            </a: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4</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5</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1</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Congruence: </a:t>
            </a:r>
            <a:r>
              <a:rPr lang="en-US" sz="2400" dirty="0" smtClean="0">
                <a:solidFill>
                  <a:schemeClr val="bg1"/>
                </a:solidFill>
                <a:latin typeface="Calibri" pitchFamily="34" charset="0"/>
                <a:cs typeface="Calibri" pitchFamily="34" charset="0"/>
                <a:sym typeface="Wingdings" pitchFamily="2" charset="2"/>
              </a:rPr>
              <a:t> </a:t>
            </a: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 </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procedure: Example</a:t>
            </a:r>
            <a:endParaRPr lang="en-US" dirty="0"/>
          </a:p>
        </p:txBody>
      </p:sp>
      <p:sp>
        <p:nvSpPr>
          <p:cNvPr id="6" name="Content Placeholder 15"/>
          <p:cNvSpPr>
            <a:spLocks noGrp="1"/>
          </p:cNvSpPr>
          <p:nvPr>
            <p:ph idx="1"/>
          </p:nvPr>
        </p:nvSpPr>
        <p:spPr>
          <a:xfrm>
            <a:off x="680236" y="1808455"/>
            <a:ext cx="7548284" cy="332399"/>
          </a:xfrm>
        </p:spPr>
        <p:txBody>
          <a:bodyPr/>
          <a:lstStyle/>
          <a:p>
            <a:pPr marL="0" lvl="0" indent="0">
              <a:spcBef>
                <a:spcPts val="600"/>
              </a:spcBef>
              <a:buNone/>
            </a:pPr>
            <a:r>
              <a:rPr lang="en-US" sz="2400" dirty="0" smtClean="0">
                <a:cs typeface="Calibri" pitchFamily="34" charset="0"/>
                <a:sym typeface="Symbol"/>
              </a:rPr>
              <a:t>b + 2 = c, f(read(write(a,b,3), c-2)) ≠ f(c-b+1)</a:t>
            </a:r>
          </a:p>
        </p:txBody>
      </p:sp>
      <p:sp>
        <p:nvSpPr>
          <p:cNvPr id="7" name="Content Placeholder 15"/>
          <p:cNvSpPr txBox="1">
            <a:spLocks/>
          </p:cNvSpPr>
          <p:nvPr/>
        </p:nvSpPr>
        <p:spPr>
          <a:xfrm>
            <a:off x="700433" y="2642066"/>
            <a:ext cx="1844463"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Arithmetic</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b + 2 = c,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b, </a:t>
            </a:r>
          </a:p>
          <a:p>
            <a:pPr lvl="0">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3,</a:t>
            </a:r>
          </a:p>
          <a:p>
            <a:pP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4</a:t>
            </a:r>
            <a:r>
              <a:rPr lang="en-US" sz="2400" dirty="0" smtClean="0">
                <a:solidFill>
                  <a:srgbClr val="FF0000"/>
                </a:solidFill>
                <a:latin typeface="Calibri" pitchFamily="34" charset="0"/>
                <a:cs typeface="Calibri" pitchFamily="34" charset="0"/>
                <a:sym typeface="Symbol"/>
              </a:rPr>
              <a:t> = 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p>
          <a:p>
            <a:pPr lvl="0">
              <a:lnSpc>
                <a:spcPct val="90000"/>
              </a:lnSpc>
              <a:spcBef>
                <a:spcPts val="600"/>
              </a:spcBef>
              <a:buSzPct val="90000"/>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Content Placeholder 15"/>
          <p:cNvSpPr txBox="1">
            <a:spLocks/>
          </p:cNvSpPr>
          <p:nvPr/>
        </p:nvSpPr>
        <p:spPr>
          <a:xfrm>
            <a:off x="3126902" y="2642066"/>
            <a:ext cx="2595446" cy="3120854"/>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rPr>
              <a:t>Arrays</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 = b,</a:t>
            </a:r>
          </a:p>
          <a:p>
            <a:pPr>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v</a:t>
            </a:r>
            <a:r>
              <a:rPr lang="en-US" sz="2400" baseline="-25000" dirty="0" smtClean="0">
                <a:solidFill>
                  <a:schemeClr val="accent2">
                    <a:lumMod val="75000"/>
                  </a:schemeClr>
                </a:solidFill>
                <a:latin typeface="Calibri" pitchFamily="34" charset="0"/>
                <a:cs typeface="Calibri" pitchFamily="34" charset="0"/>
                <a:sym typeface="Symbol"/>
              </a:rPr>
              <a:t>1</a:t>
            </a:r>
            <a:endParaRPr lang="en-US" sz="2400" dirty="0" smtClean="0">
              <a:solidFill>
                <a:schemeClr val="accent2">
                  <a:lumMod val="75000"/>
                </a:schemeClr>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chemeClr val="accent2">
                  <a:lumMod val="75000"/>
                </a:schemeClr>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9" name="Content Placeholder 15"/>
          <p:cNvSpPr txBox="1">
            <a:spLocks/>
          </p:cNvSpPr>
          <p:nvPr/>
        </p:nvSpPr>
        <p:spPr>
          <a:xfrm>
            <a:off x="6304353" y="2642066"/>
            <a:ext cx="2595446" cy="55430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00B050"/>
                </a:solidFill>
                <a:latin typeface="Calibri" pitchFamily="34" charset="0"/>
                <a:cs typeface="Calibri" pitchFamily="34" charset="0"/>
                <a:sym typeface="Symbol"/>
              </a:rPr>
              <a:t>EUF</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6</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3</a:t>
            </a:r>
            <a:r>
              <a:rPr lang="en-US" sz="2400" dirty="0" smtClean="0">
                <a:solidFill>
                  <a:srgbClr val="00B050"/>
                </a:solidFill>
                <a:latin typeface="Calibri" pitchFamily="34" charset="0"/>
                <a:cs typeface="Calibri" pitchFamily="34" charset="0"/>
                <a:sym typeface="Symbol"/>
              </a:rPr>
              <a:t> = b,</a:t>
            </a:r>
            <a:endParaRPr lang="en-US" sz="2400" baseline="-25000" dirty="0" smtClean="0">
              <a:solidFill>
                <a:srgbClr val="00B050"/>
              </a:solidFill>
              <a:latin typeface="Calibri" pitchFamily="34" charset="0"/>
              <a:cs typeface="Calibri" pitchFamily="34" charset="0"/>
              <a:sym typeface="Symbol"/>
            </a:endParaRPr>
          </a:p>
          <a:p>
            <a:pPr>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a:t>
            </a: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1</a:t>
            </a:r>
            <a:r>
              <a:rPr lang="en-US" sz="2400" dirty="0" smtClean="0">
                <a:solidFill>
                  <a:srgbClr val="00B050"/>
                </a:solidFill>
                <a:latin typeface="Calibri" pitchFamily="34" charset="0"/>
                <a:cs typeface="Calibri" pitchFamily="34" charset="0"/>
                <a:sym typeface="Symbol"/>
              </a:rPr>
              <a:t> , </a:t>
            </a:r>
          </a:p>
          <a:p>
            <a:pPr lvl="0">
              <a:lnSpc>
                <a:spcPct val="90000"/>
              </a:lnSpc>
              <a:spcBef>
                <a:spcPts val="600"/>
              </a:spcBef>
              <a:buSzPct val="90000"/>
            </a:pPr>
            <a:r>
              <a:rPr lang="en-US" sz="2400" b="1" dirty="0" smtClean="0">
                <a:solidFill>
                  <a:schemeClr val="bg1"/>
                </a:solidFill>
                <a:latin typeface="Calibri" pitchFamily="34" charset="0"/>
                <a:cs typeface="Calibri" pitchFamily="34" charset="0"/>
                <a:sym typeface="Symbol"/>
              </a:rPr>
              <a:t>v</a:t>
            </a:r>
            <a:r>
              <a:rPr lang="en-US" sz="2400" b="1" baseline="-25000" dirty="0" smtClean="0">
                <a:solidFill>
                  <a:schemeClr val="bg1"/>
                </a:solidFill>
                <a:latin typeface="Calibri" pitchFamily="34" charset="0"/>
                <a:cs typeface="Calibri" pitchFamily="34" charset="0"/>
                <a:sym typeface="Symbol"/>
              </a:rPr>
              <a:t>6</a:t>
            </a:r>
            <a:r>
              <a:rPr lang="en-US" sz="2400" b="1" dirty="0" smtClean="0">
                <a:solidFill>
                  <a:schemeClr val="bg1"/>
                </a:solidFill>
                <a:latin typeface="Calibri" pitchFamily="34" charset="0"/>
                <a:cs typeface="Calibri" pitchFamily="34" charset="0"/>
                <a:sym typeface="Symbol"/>
              </a:rPr>
              <a:t> = v</a:t>
            </a:r>
            <a:r>
              <a:rPr lang="en-US" sz="2400" b="1" baseline="-25000" dirty="0" smtClean="0">
                <a:solidFill>
                  <a:schemeClr val="bg1"/>
                </a:solidFill>
                <a:latin typeface="Calibri" pitchFamily="34" charset="0"/>
                <a:cs typeface="Calibri" pitchFamily="34" charset="0"/>
                <a:sym typeface="Symbol"/>
              </a:rPr>
              <a:t>7</a:t>
            </a:r>
            <a:endParaRPr lang="en-US" sz="2400" b="1" dirty="0" smtClean="0">
              <a:solidFill>
                <a:schemeClr val="bg1"/>
              </a:solidFill>
              <a:latin typeface="Calibri" pitchFamily="34" charset="0"/>
              <a:cs typeface="Calibri" pitchFamily="34" charset="0"/>
              <a:sym typeface="Symbol"/>
            </a:endParaRP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endParaRPr lang="en-US" sz="2400" baseline="-25000" dirty="0" smtClean="0">
              <a:solidFill>
                <a:srgbClr val="00B050"/>
              </a:solidFill>
              <a:latin typeface="Calibri" pitchFamily="34" charset="0"/>
              <a:cs typeface="Calibri" pitchFamily="34" charset="0"/>
              <a:sym typeface="Symbol"/>
            </a:endParaRP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 </a:t>
            </a:r>
          </a:p>
          <a:p>
            <a:pPr>
              <a:lnSpc>
                <a:spcPct val="90000"/>
              </a:lnSpc>
              <a:spcBef>
                <a:spcPts val="600"/>
              </a:spcBef>
              <a:buSzPct val="90000"/>
            </a:pPr>
            <a:endParaRPr lang="en-US" sz="2400" dirty="0" smtClean="0">
              <a:solidFill>
                <a:srgbClr val="00B050"/>
              </a:solidFill>
              <a:latin typeface="Calibri" pitchFamily="34" charset="0"/>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a typeface="+mn-ea"/>
              <a:cs typeface="Calibri" pitchFamily="34" charset="0"/>
              <a:sym typeface="Symbol"/>
            </a:endParaRPr>
          </a:p>
        </p:txBody>
      </p:sp>
      <p:sp>
        <p:nvSpPr>
          <p:cNvPr id="10" name="Content Placeholder 15"/>
          <p:cNvSpPr txBox="1">
            <a:spLocks/>
          </p:cNvSpPr>
          <p:nvPr/>
        </p:nvSpPr>
        <p:spPr>
          <a:xfrm>
            <a:off x="645350" y="5298966"/>
            <a:ext cx="7548284" cy="332399"/>
          </a:xfrm>
          <a:prstGeom prst="rect">
            <a:avLst/>
          </a:prstGeom>
        </p:spPr>
        <p:txBody>
          <a:bodyPr vert="horz" lIns="0" tIns="0" rIns="0" bIns="0" rtlCol="0">
            <a:spAutoFit/>
          </a:bodyPr>
          <a:lstStyle/>
          <a:p>
            <a:pPr lvl="0">
              <a:lnSpc>
                <a:spcPct val="90000"/>
              </a:lnSpc>
              <a:spcBef>
                <a:spcPts val="600"/>
              </a:spcBef>
              <a:buSzPct val="90000"/>
            </a:pPr>
            <a:r>
              <a:rPr lang="en-US" sz="2400" dirty="0" err="1" smtClean="0">
                <a:solidFill>
                  <a:schemeClr val="bg1"/>
                </a:solidFill>
                <a:latin typeface="Calibri" pitchFamily="34" charset="0"/>
                <a:cs typeface="Calibri" pitchFamily="34" charset="0"/>
                <a:sym typeface="Symbol"/>
              </a:rPr>
              <a:t>Unsatisfiable</a:t>
            </a:r>
            <a:r>
              <a:rPr lang="en-US" sz="2400" noProof="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NO deterministic procedure</a:t>
            </a:r>
            <a:endParaRPr lang="en-US" dirty="0"/>
          </a:p>
        </p:txBody>
      </p:sp>
      <p:sp>
        <p:nvSpPr>
          <p:cNvPr id="6" name="Content Placeholder 15"/>
          <p:cNvSpPr>
            <a:spLocks noGrp="1"/>
          </p:cNvSpPr>
          <p:nvPr>
            <p:ph idx="1"/>
          </p:nvPr>
        </p:nvSpPr>
        <p:spPr>
          <a:xfrm>
            <a:off x="680236" y="1808455"/>
            <a:ext cx="7548284" cy="4835170"/>
          </a:xfrm>
        </p:spPr>
        <p:txBody>
          <a:bodyPr/>
          <a:lstStyle/>
          <a:p>
            <a:pPr marL="0" lvl="0" indent="0">
              <a:spcBef>
                <a:spcPts val="600"/>
              </a:spcBef>
              <a:buNone/>
            </a:pPr>
            <a:r>
              <a:rPr lang="en-US" sz="2400" dirty="0" smtClean="0">
                <a:cs typeface="Calibri" pitchFamily="34" charset="0"/>
                <a:sym typeface="Symbol"/>
              </a:rPr>
              <a:t>Deterministic procedure may </a:t>
            </a:r>
            <a:r>
              <a:rPr lang="en-US" sz="2400" dirty="0" smtClean="0">
                <a:solidFill>
                  <a:srgbClr val="FF0000"/>
                </a:solidFill>
                <a:cs typeface="Calibri" pitchFamily="34" charset="0"/>
                <a:sym typeface="Symbol"/>
              </a:rPr>
              <a:t>fail</a:t>
            </a:r>
            <a:r>
              <a:rPr lang="en-US" sz="2400" dirty="0" smtClean="0">
                <a:cs typeface="Calibri" pitchFamily="34" charset="0"/>
                <a:sym typeface="Symbol"/>
              </a:rPr>
              <a:t> for non-convex theories.</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solidFill>
                  <a:srgbClr val="FF0000"/>
                </a:solidFill>
                <a:cs typeface="Calibri" pitchFamily="34" charset="0"/>
                <a:sym typeface="Symbol"/>
              </a:rPr>
              <a:t>0  a  1, 0  b  1, 0  c  1</a:t>
            </a:r>
            <a:r>
              <a:rPr lang="en-US" sz="2400" dirty="0" smtClean="0">
                <a:cs typeface="Calibri" pitchFamily="34" charset="0"/>
                <a:sym typeface="Symbol"/>
              </a:rPr>
              <a:t>,</a:t>
            </a:r>
          </a:p>
          <a:p>
            <a:pPr marL="0" lvl="0" indent="0">
              <a:spcBef>
                <a:spcPts val="600"/>
              </a:spcBef>
              <a:buNone/>
            </a:pPr>
            <a:r>
              <a:rPr lang="en-US" sz="2400" dirty="0" smtClean="0">
                <a:solidFill>
                  <a:schemeClr val="accent4">
                    <a:lumMod val="75000"/>
                  </a:schemeClr>
                </a:solidFill>
                <a:cs typeface="Calibri" pitchFamily="34" charset="0"/>
                <a:sym typeface="Symbol"/>
              </a:rPr>
              <a:t>f(a) ≠ f(b),</a:t>
            </a:r>
          </a:p>
          <a:p>
            <a:pPr marL="0" indent="0">
              <a:spcBef>
                <a:spcPts val="600"/>
              </a:spcBef>
              <a:buNone/>
            </a:pPr>
            <a:r>
              <a:rPr lang="en-US" sz="2400" dirty="0" smtClean="0">
                <a:solidFill>
                  <a:schemeClr val="accent4">
                    <a:lumMod val="75000"/>
                  </a:schemeClr>
                </a:solidFill>
                <a:cs typeface="Calibri" pitchFamily="34" charset="0"/>
                <a:sym typeface="Symbol"/>
              </a:rPr>
              <a:t>f(a) ≠ f(c),</a:t>
            </a:r>
          </a:p>
          <a:p>
            <a:pPr marL="0" indent="0">
              <a:spcBef>
                <a:spcPts val="600"/>
              </a:spcBef>
              <a:buNone/>
            </a:pPr>
            <a:r>
              <a:rPr lang="en-US" sz="2400" dirty="0" smtClean="0">
                <a:solidFill>
                  <a:schemeClr val="accent4">
                    <a:lumMod val="75000"/>
                  </a:schemeClr>
                </a:solidFill>
                <a:cs typeface="Calibri" pitchFamily="34" charset="0"/>
                <a:sym typeface="Symbol"/>
              </a:rPr>
              <a:t>f(b) ≠ f(c)</a:t>
            </a:r>
          </a:p>
          <a:p>
            <a:pPr marL="0" indent="0">
              <a:spcBef>
                <a:spcPts val="600"/>
              </a:spcBef>
              <a:buNone/>
            </a:pPr>
            <a:endParaRPr lang="en-US" sz="2400" dirty="0" smtClean="0">
              <a:cs typeface="Calibri" pitchFamily="34" charset="0"/>
              <a:sym typeface="Symbol"/>
            </a:endParaRPr>
          </a:p>
          <a:p>
            <a:pPr mar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a:p>
            <a:pPr marL="0" lvl="0" indent="0">
              <a:spcBef>
                <a:spcPts val="600"/>
              </a:spcBef>
              <a:buNone/>
            </a:pPr>
            <a:endParaRPr lang="en-US" sz="2400" dirty="0" smtClean="0">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Procedures in Practice</a:t>
            </a:r>
            <a:endParaRPr lang="en-US" dirty="0"/>
          </a:p>
        </p:txBody>
      </p:sp>
      <p:pic>
        <p:nvPicPr>
          <p:cNvPr id="9218" name="Picture 2"/>
          <p:cNvPicPr>
            <a:picLocks noChangeAspect="1" noChangeArrowheads="1"/>
          </p:cNvPicPr>
          <p:nvPr/>
        </p:nvPicPr>
        <p:blipFill>
          <a:blip r:embed="rId3" cstate="print"/>
          <a:srcRect/>
          <a:stretch>
            <a:fillRect/>
          </a:stretch>
        </p:blipFill>
        <p:spPr bwMode="auto">
          <a:xfrm>
            <a:off x="754996" y="1865780"/>
            <a:ext cx="6181725" cy="46863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Procedures in Practice</a:t>
            </a:r>
            <a:endParaRPr lang="en-US" dirty="0"/>
          </a:p>
        </p:txBody>
      </p:sp>
      <p:pic>
        <p:nvPicPr>
          <p:cNvPr id="10242" name="Picture 2"/>
          <p:cNvPicPr>
            <a:picLocks noChangeAspect="1" noChangeArrowheads="1"/>
          </p:cNvPicPr>
          <p:nvPr/>
        </p:nvPicPr>
        <p:blipFill>
          <a:blip r:embed="rId3" cstate="print"/>
          <a:srcRect/>
          <a:stretch>
            <a:fillRect/>
          </a:stretch>
        </p:blipFill>
        <p:spPr bwMode="auto">
          <a:xfrm>
            <a:off x="675995" y="1850652"/>
            <a:ext cx="6734175" cy="45910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Example</a:t>
            </a:r>
            <a:endParaRPr lang="en-US" dirty="0"/>
          </a:p>
        </p:txBody>
      </p:sp>
      <p:pic>
        <p:nvPicPr>
          <p:cNvPr id="11266" name="Picture 2"/>
          <p:cNvPicPr>
            <a:picLocks noChangeAspect="1" noChangeArrowheads="1"/>
          </p:cNvPicPr>
          <p:nvPr/>
        </p:nvPicPr>
        <p:blipFill>
          <a:blip r:embed="rId3" cstate="print"/>
          <a:srcRect/>
          <a:stretch>
            <a:fillRect/>
          </a:stretch>
        </p:blipFill>
        <p:spPr bwMode="auto">
          <a:xfrm>
            <a:off x="836519" y="1913969"/>
            <a:ext cx="6610350" cy="9144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Example</a:t>
            </a:r>
            <a:endParaRPr lang="en-US" dirty="0"/>
          </a:p>
        </p:txBody>
      </p:sp>
      <p:pic>
        <p:nvPicPr>
          <p:cNvPr id="12290" name="Picture 2"/>
          <p:cNvPicPr>
            <a:picLocks noChangeAspect="1" noChangeArrowheads="1"/>
          </p:cNvPicPr>
          <p:nvPr/>
        </p:nvPicPr>
        <p:blipFill>
          <a:blip r:embed="rId3" cstate="print"/>
          <a:srcRect/>
          <a:stretch>
            <a:fillRect/>
          </a:stretch>
        </p:blipFill>
        <p:spPr bwMode="auto">
          <a:xfrm>
            <a:off x="1027580" y="1867459"/>
            <a:ext cx="6515100" cy="6667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3314" name="Picture 2"/>
          <p:cNvPicPr>
            <a:picLocks noChangeAspect="1" noChangeArrowheads="1"/>
          </p:cNvPicPr>
          <p:nvPr/>
        </p:nvPicPr>
        <p:blipFill>
          <a:blip r:embed="rId3" cstate="print"/>
          <a:srcRect/>
          <a:stretch>
            <a:fillRect/>
          </a:stretch>
        </p:blipFill>
        <p:spPr bwMode="auto">
          <a:xfrm>
            <a:off x="488297" y="1840847"/>
            <a:ext cx="8239125" cy="47720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General Form</a:t>
            </a:r>
            <a:endParaRPr lang="en-US" sz="4800" dirty="0">
              <a:latin typeface="Calibri" pitchFamily="34" charset="0"/>
              <a:cs typeface="Calibri" pitchFamily="34" charset="0"/>
            </a:endParaRPr>
          </a:p>
        </p:txBody>
      </p:sp>
      <p:pic>
        <p:nvPicPr>
          <p:cNvPr id="2050" name="Picture 2"/>
          <p:cNvPicPr>
            <a:picLocks noChangeAspect="1" noChangeArrowheads="1"/>
          </p:cNvPicPr>
          <p:nvPr/>
        </p:nvPicPr>
        <p:blipFill>
          <a:blip r:embed="rId2" cstate="print"/>
          <a:srcRect/>
          <a:stretch>
            <a:fillRect/>
          </a:stretch>
        </p:blipFill>
        <p:spPr bwMode="auto">
          <a:xfrm>
            <a:off x="728943" y="1818716"/>
            <a:ext cx="7524750" cy="4762500"/>
          </a:xfrm>
          <a:prstGeom prst="rect">
            <a:avLst/>
          </a:prstGeom>
          <a:noFill/>
          <a:ln w="9525">
            <a:noFill/>
            <a:miter lim="800000"/>
            <a:headEnd/>
            <a:tailEnd/>
          </a:ln>
          <a:effectLst/>
        </p:spPr>
      </p:pic>
      <p:cxnSp>
        <p:nvCxnSpPr>
          <p:cNvPr id="8" name="Straight Connector 7"/>
          <p:cNvCxnSpPr/>
          <p:nvPr/>
        </p:nvCxnSpPr>
        <p:spPr>
          <a:xfrm>
            <a:off x="1264024" y="4320988"/>
            <a:ext cx="179294" cy="8965"/>
          </a:xfrm>
          <a:prstGeom prst="line">
            <a:avLst/>
          </a:prstGeom>
        </p:spPr>
        <p:style>
          <a:lnRef idx="1">
            <a:schemeClr val="dk1"/>
          </a:lnRef>
          <a:fillRef idx="0">
            <a:schemeClr val="dk1"/>
          </a:fillRef>
          <a:effectRef idx="0">
            <a:schemeClr val="dk1"/>
          </a:effectRef>
          <a:fontRef idx="minor">
            <a:schemeClr val="tx1"/>
          </a:fontRef>
        </p:style>
      </p:cxnSp>
      <p:cxnSp>
        <p:nvCxnSpPr>
          <p:cNvPr id="10" name="Straight Connector 9"/>
          <p:cNvCxnSpPr/>
          <p:nvPr/>
        </p:nvCxnSpPr>
        <p:spPr>
          <a:xfrm>
            <a:off x="2698419" y="4320983"/>
            <a:ext cx="179294" cy="8965"/>
          </a:xfrm>
          <a:prstGeom prst="line">
            <a:avLst/>
          </a:prstGeom>
        </p:spPr>
        <p:style>
          <a:lnRef idx="1">
            <a:schemeClr val="dk1"/>
          </a:lnRef>
          <a:fillRef idx="0">
            <a:schemeClr val="dk1"/>
          </a:fillRef>
          <a:effectRef idx="0">
            <a:schemeClr val="dk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4338" name="Picture 2"/>
          <p:cNvPicPr>
            <a:picLocks noChangeAspect="1" noChangeArrowheads="1"/>
          </p:cNvPicPr>
          <p:nvPr/>
        </p:nvPicPr>
        <p:blipFill>
          <a:blip r:embed="rId3" cstate="print"/>
          <a:srcRect/>
          <a:stretch>
            <a:fillRect/>
          </a:stretch>
        </p:blipFill>
        <p:spPr bwMode="auto">
          <a:xfrm>
            <a:off x="689162" y="1806109"/>
            <a:ext cx="8267700" cy="41243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5363" name="Picture 3"/>
          <p:cNvPicPr>
            <a:picLocks noChangeAspect="1" noChangeArrowheads="1"/>
          </p:cNvPicPr>
          <p:nvPr/>
        </p:nvPicPr>
        <p:blipFill>
          <a:blip r:embed="rId3" cstate="print"/>
          <a:srcRect/>
          <a:stretch>
            <a:fillRect/>
          </a:stretch>
        </p:blipFill>
        <p:spPr bwMode="auto">
          <a:xfrm>
            <a:off x="547688" y="1764113"/>
            <a:ext cx="8048625" cy="4943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6387" name="Picture 3"/>
          <p:cNvPicPr>
            <a:picLocks noChangeAspect="1" noChangeArrowheads="1"/>
          </p:cNvPicPr>
          <p:nvPr/>
        </p:nvPicPr>
        <p:blipFill>
          <a:blip r:embed="rId3" cstate="print"/>
          <a:srcRect/>
          <a:stretch>
            <a:fillRect/>
          </a:stretch>
        </p:blipFill>
        <p:spPr bwMode="auto">
          <a:xfrm>
            <a:off x="626129" y="1879227"/>
            <a:ext cx="7820025" cy="45339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7411" name="Picture 3"/>
          <p:cNvPicPr>
            <a:picLocks noChangeAspect="1" noChangeArrowheads="1"/>
          </p:cNvPicPr>
          <p:nvPr/>
        </p:nvPicPr>
        <p:blipFill>
          <a:blip r:embed="rId3" cstate="print"/>
          <a:srcRect/>
          <a:stretch>
            <a:fillRect/>
          </a:stretch>
        </p:blipFill>
        <p:spPr bwMode="auto">
          <a:xfrm>
            <a:off x="627529" y="2161615"/>
            <a:ext cx="7924800" cy="4076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8434" name="Picture 2"/>
          <p:cNvPicPr>
            <a:picLocks noChangeAspect="1" noChangeArrowheads="1"/>
          </p:cNvPicPr>
          <p:nvPr/>
        </p:nvPicPr>
        <p:blipFill>
          <a:blip r:embed="rId3" cstate="print"/>
          <a:srcRect/>
          <a:stretch>
            <a:fillRect/>
          </a:stretch>
        </p:blipFill>
        <p:spPr bwMode="auto">
          <a:xfrm>
            <a:off x="619685" y="1799664"/>
            <a:ext cx="7886700" cy="48006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Example</a:t>
            </a:r>
            <a:endParaRPr lang="en-US" sz="4800" dirty="0">
              <a:latin typeface="Calibri" pitchFamily="34" charset="0"/>
              <a:cs typeface="Calibri" pitchFamily="34" charset="0"/>
            </a:endParaRPr>
          </a:p>
        </p:txBody>
      </p:sp>
      <p:pic>
        <p:nvPicPr>
          <p:cNvPr id="19458" name="Picture 2"/>
          <p:cNvPicPr>
            <a:picLocks noChangeAspect="1" noChangeArrowheads="1"/>
          </p:cNvPicPr>
          <p:nvPr/>
        </p:nvPicPr>
        <p:blipFill>
          <a:blip r:embed="rId3" cstate="print"/>
          <a:srcRect/>
          <a:stretch>
            <a:fillRect/>
          </a:stretch>
        </p:blipFill>
        <p:spPr bwMode="auto">
          <a:xfrm>
            <a:off x="693925" y="1818715"/>
            <a:ext cx="7648575" cy="47625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Model Mutation</a:t>
            </a:r>
            <a:endParaRPr lang="en-US" sz="4800" dirty="0">
              <a:latin typeface="Calibri" pitchFamily="34" charset="0"/>
              <a:cs typeface="Calibri" pitchFamily="34" charset="0"/>
            </a:endParaRPr>
          </a:p>
        </p:txBody>
      </p:sp>
      <p:pic>
        <p:nvPicPr>
          <p:cNvPr id="20482" name="Picture 2"/>
          <p:cNvPicPr>
            <a:picLocks noChangeAspect="1" noChangeArrowheads="1"/>
          </p:cNvPicPr>
          <p:nvPr/>
        </p:nvPicPr>
        <p:blipFill>
          <a:blip r:embed="rId3" cstate="print"/>
          <a:srcRect/>
          <a:stretch>
            <a:fillRect/>
          </a:stretch>
        </p:blipFill>
        <p:spPr bwMode="auto">
          <a:xfrm>
            <a:off x="1685085" y="2188229"/>
            <a:ext cx="5038725" cy="21050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Freedom Intervals</a:t>
            </a:r>
            <a:endParaRPr lang="en-US" sz="4800" dirty="0">
              <a:latin typeface="Calibri" pitchFamily="34" charset="0"/>
              <a:cs typeface="Calibri" pitchFamily="34" charset="0"/>
            </a:endParaRPr>
          </a:p>
        </p:txBody>
      </p:sp>
      <p:sp>
        <p:nvSpPr>
          <p:cNvPr id="4" name="Rectangle 3"/>
          <p:cNvSpPr/>
          <p:nvPr/>
        </p:nvSpPr>
        <p:spPr>
          <a:xfrm>
            <a:off x="322729" y="1743200"/>
            <a:ext cx="7664824" cy="3431709"/>
          </a:xfrm>
          <a:prstGeom prst="rect">
            <a:avLst/>
          </a:prstGeom>
        </p:spPr>
        <p:txBody>
          <a:bodyPr wrap="square">
            <a:spAutoFit/>
          </a:bodyPr>
          <a:lstStyle/>
          <a:p>
            <a:pPr lvl="0" algn="ctr">
              <a:spcBef>
                <a:spcPts val="600"/>
              </a:spcBef>
            </a:pPr>
            <a:r>
              <a:rPr lang="en-US" sz="2400" dirty="0" smtClean="0">
                <a:solidFill>
                  <a:srgbClr val="FF0000"/>
                </a:solidFill>
                <a:latin typeface="Calibri" pitchFamily="34" charset="0"/>
                <a:cs typeface="Calibri" pitchFamily="34" charset="0"/>
                <a:sym typeface="Symbol"/>
              </a:rPr>
              <a:t>Model mutation without pivoting</a:t>
            </a:r>
          </a:p>
          <a:p>
            <a:pPr lvl="0" algn="ctr">
              <a:spcBef>
                <a:spcPts val="600"/>
              </a:spcBef>
            </a:pPr>
            <a:endParaRPr lang="en-US" sz="2400" dirty="0" smtClean="0">
              <a:solidFill>
                <a:srgbClr val="FF0000"/>
              </a:solidFill>
              <a:latin typeface="Calibri" pitchFamily="34" charset="0"/>
              <a:cs typeface="Calibri" pitchFamily="34" charset="0"/>
              <a:sym typeface="Symbol"/>
            </a:endParaRPr>
          </a:p>
          <a:p>
            <a:pPr lvl="0">
              <a:spcBef>
                <a:spcPts val="600"/>
              </a:spcBef>
            </a:pPr>
            <a:r>
              <a:rPr lang="en-US" sz="2400" dirty="0" smtClean="0">
                <a:solidFill>
                  <a:schemeClr val="bg1"/>
                </a:solidFill>
                <a:latin typeface="Calibri" pitchFamily="34" charset="0"/>
                <a:cs typeface="Calibri" pitchFamily="34" charset="0"/>
                <a:sym typeface="Symbol"/>
              </a:rPr>
              <a:t>For each non basic variable </a:t>
            </a:r>
            <a:r>
              <a:rPr lang="en-US" sz="2400" dirty="0" err="1" smtClean="0">
                <a:solidFill>
                  <a:schemeClr val="bg1"/>
                </a:solidFill>
                <a:latin typeface="Calibri" pitchFamily="34" charset="0"/>
                <a:cs typeface="Calibri" pitchFamily="34" charset="0"/>
                <a:sym typeface="Symbol"/>
              </a:rPr>
              <a:t>x</a:t>
            </a:r>
            <a:r>
              <a:rPr lang="en-US" sz="2400" baseline="-25000" dirty="0" err="1" smtClean="0">
                <a:solidFill>
                  <a:schemeClr val="bg1"/>
                </a:solidFill>
                <a:latin typeface="Calibri" pitchFamily="34" charset="0"/>
                <a:cs typeface="Calibri" pitchFamily="34" charset="0"/>
                <a:sym typeface="Symbol"/>
              </a:rPr>
              <a:t>j</a:t>
            </a:r>
            <a:r>
              <a:rPr lang="en-US" sz="2400" dirty="0" smtClean="0">
                <a:solidFill>
                  <a:schemeClr val="bg1"/>
                </a:solidFill>
                <a:latin typeface="Calibri" pitchFamily="34" charset="0"/>
                <a:cs typeface="Calibri" pitchFamily="34" charset="0"/>
                <a:sym typeface="Symbol"/>
              </a:rPr>
              <a:t> compute [</a:t>
            </a:r>
            <a:r>
              <a:rPr lang="en-US" sz="2400" dirty="0" err="1" smtClean="0">
                <a:solidFill>
                  <a:schemeClr val="bg1"/>
                </a:solidFill>
                <a:latin typeface="Calibri" pitchFamily="34" charset="0"/>
                <a:cs typeface="Calibri" pitchFamily="34" charset="0"/>
                <a:sym typeface="Symbol"/>
              </a:rPr>
              <a:t>L</a:t>
            </a:r>
            <a:r>
              <a:rPr lang="en-US" sz="2400" baseline="-25000" dirty="0" err="1" smtClean="0">
                <a:solidFill>
                  <a:schemeClr val="bg1"/>
                </a:solidFill>
                <a:latin typeface="Calibri" pitchFamily="34" charset="0"/>
                <a:cs typeface="Calibri" pitchFamily="34" charset="0"/>
                <a:sym typeface="Symbol"/>
              </a:rPr>
              <a:t>j</a:t>
            </a:r>
            <a:r>
              <a:rPr lang="en-US" sz="2400" dirty="0" smtClean="0">
                <a:solidFill>
                  <a:schemeClr val="bg1"/>
                </a:solidFill>
                <a:latin typeface="Calibri" pitchFamily="34" charset="0"/>
                <a:cs typeface="Calibri" pitchFamily="34" charset="0"/>
                <a:sym typeface="Symbol"/>
              </a:rPr>
              <a:t>, </a:t>
            </a:r>
            <a:r>
              <a:rPr lang="en-US" sz="2400" dirty="0" err="1" smtClean="0">
                <a:solidFill>
                  <a:schemeClr val="bg1"/>
                </a:solidFill>
                <a:latin typeface="Calibri" pitchFamily="34" charset="0"/>
                <a:cs typeface="Calibri" pitchFamily="34" charset="0"/>
                <a:sym typeface="Symbol"/>
              </a:rPr>
              <a:t>U</a:t>
            </a:r>
            <a:r>
              <a:rPr lang="en-US" sz="2400" baseline="-25000" dirty="0" err="1" smtClean="0">
                <a:solidFill>
                  <a:schemeClr val="bg1"/>
                </a:solidFill>
                <a:latin typeface="Calibri" pitchFamily="34" charset="0"/>
                <a:cs typeface="Calibri" pitchFamily="34" charset="0"/>
                <a:sym typeface="Symbol"/>
              </a:rPr>
              <a:t>j</a:t>
            </a:r>
            <a:r>
              <a:rPr lang="en-US" sz="2400" dirty="0" smtClean="0">
                <a:solidFill>
                  <a:schemeClr val="bg1"/>
                </a:solidFill>
                <a:latin typeface="Calibri" pitchFamily="34" charset="0"/>
                <a:cs typeface="Calibri" pitchFamily="34" charset="0"/>
                <a:sym typeface="Symbol"/>
              </a:rPr>
              <a:t>]</a:t>
            </a:r>
          </a:p>
          <a:p>
            <a:pPr lvl="0">
              <a:spcBef>
                <a:spcPts val="600"/>
              </a:spcBef>
            </a:pPr>
            <a:endParaRPr lang="en-US" sz="2400" dirty="0" smtClean="0">
              <a:solidFill>
                <a:schemeClr val="bg1"/>
              </a:solidFill>
              <a:latin typeface="Calibri" pitchFamily="34" charset="0"/>
              <a:cs typeface="Calibri" pitchFamily="34" charset="0"/>
              <a:sym typeface="Symbol"/>
            </a:endParaRPr>
          </a:p>
          <a:p>
            <a:pPr lvl="0">
              <a:spcBef>
                <a:spcPts val="600"/>
              </a:spcBef>
            </a:pPr>
            <a:r>
              <a:rPr lang="en-US" sz="2400" dirty="0" smtClean="0">
                <a:solidFill>
                  <a:schemeClr val="bg1"/>
                </a:solidFill>
                <a:latin typeface="Calibri" pitchFamily="34" charset="0"/>
                <a:cs typeface="Calibri" pitchFamily="34" charset="0"/>
                <a:sym typeface="Symbol"/>
              </a:rPr>
              <a:t>Each row containing </a:t>
            </a:r>
            <a:r>
              <a:rPr lang="en-US" sz="2400" dirty="0" err="1" smtClean="0">
                <a:solidFill>
                  <a:schemeClr val="bg1"/>
                </a:solidFill>
                <a:latin typeface="Calibri" pitchFamily="34" charset="0"/>
                <a:cs typeface="Calibri" pitchFamily="34" charset="0"/>
                <a:sym typeface="Symbol"/>
              </a:rPr>
              <a:t>x</a:t>
            </a:r>
            <a:r>
              <a:rPr lang="en-US" sz="2400" baseline="-25000" dirty="0" err="1" smtClean="0">
                <a:solidFill>
                  <a:schemeClr val="bg1"/>
                </a:solidFill>
                <a:latin typeface="Calibri" pitchFamily="34" charset="0"/>
                <a:cs typeface="Calibri" pitchFamily="34" charset="0"/>
                <a:sym typeface="Symbol"/>
              </a:rPr>
              <a:t>j</a:t>
            </a:r>
            <a:r>
              <a:rPr lang="en-US" sz="2400" dirty="0" smtClean="0">
                <a:solidFill>
                  <a:schemeClr val="bg1"/>
                </a:solidFill>
                <a:latin typeface="Calibri" pitchFamily="34" charset="0"/>
                <a:cs typeface="Calibri" pitchFamily="34" charset="0"/>
                <a:sym typeface="Symbol"/>
              </a:rPr>
              <a:t> enforces a limit on how much it can be increase and/or decreased without violating the bounds of the basic variable in the row.</a:t>
            </a:r>
          </a:p>
          <a:p>
            <a:pPr lvl="0">
              <a:spcBef>
                <a:spcPts val="600"/>
              </a:spcBef>
            </a:pPr>
            <a:endParaRPr lang="en-US" sz="2400" dirty="0" smtClean="0">
              <a:solidFill>
                <a:schemeClr val="bg1"/>
              </a:solidFill>
              <a:latin typeface="Calibri" pitchFamily="34" charset="0"/>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Opportunistic Equality Propagation</a:t>
            </a:r>
            <a:endParaRPr lang="en-US" sz="4800" dirty="0">
              <a:latin typeface="Calibri" pitchFamily="34" charset="0"/>
              <a:cs typeface="Calibri" pitchFamily="34" charset="0"/>
            </a:endParaRPr>
          </a:p>
        </p:txBody>
      </p:sp>
      <p:sp>
        <p:nvSpPr>
          <p:cNvPr id="22" name="Rectangle 21"/>
          <p:cNvSpPr/>
          <p:nvPr/>
        </p:nvSpPr>
        <p:spPr>
          <a:xfrm>
            <a:off x="143435" y="1743200"/>
            <a:ext cx="8857130" cy="3585597"/>
          </a:xfrm>
          <a:prstGeom prst="rect">
            <a:avLst/>
          </a:prstGeom>
        </p:spPr>
        <p:txBody>
          <a:bodyPr wrap="square">
            <a:spAutoFit/>
          </a:bodyPr>
          <a:lstStyle/>
          <a:p>
            <a:pPr lvl="0" algn="ctr">
              <a:spcBef>
                <a:spcPts val="600"/>
              </a:spcBef>
            </a:pPr>
            <a:r>
              <a:rPr lang="en-US" sz="2400" dirty="0" smtClean="0">
                <a:solidFill>
                  <a:srgbClr val="FF0000"/>
                </a:solidFill>
                <a:latin typeface="Calibri" pitchFamily="34" charset="0"/>
                <a:cs typeface="Calibri" pitchFamily="34" charset="0"/>
                <a:sym typeface="Symbol"/>
              </a:rPr>
              <a:t>We say a variable is fixed if the lower and upper bound are the same.</a:t>
            </a:r>
          </a:p>
          <a:p>
            <a:pPr lvl="0" algn="ctr">
              <a:spcBef>
                <a:spcPts val="600"/>
              </a:spcBef>
            </a:pPr>
            <a:r>
              <a:rPr lang="en-US" sz="2400" dirty="0" smtClean="0">
                <a:solidFill>
                  <a:schemeClr val="bg1"/>
                </a:solidFill>
                <a:latin typeface="Calibri" pitchFamily="34" charset="0"/>
                <a:cs typeface="Calibri" pitchFamily="34" charset="0"/>
                <a:sym typeface="Symbol"/>
              </a:rPr>
              <a:t>1  x  1</a:t>
            </a:r>
          </a:p>
          <a:p>
            <a:pPr lvl="0" algn="ctr">
              <a:spcBef>
                <a:spcPts val="600"/>
              </a:spcBef>
            </a:pPr>
            <a:endParaRPr lang="en-US" sz="2400" dirty="0" smtClean="0">
              <a:solidFill>
                <a:schemeClr val="bg1"/>
              </a:solidFill>
              <a:latin typeface="Calibri" pitchFamily="34" charset="0"/>
              <a:cs typeface="Calibri" pitchFamily="34" charset="0"/>
              <a:sym typeface="Symbol"/>
            </a:endParaRPr>
          </a:p>
          <a:p>
            <a:pPr lvl="0" algn="ctr">
              <a:spcBef>
                <a:spcPts val="600"/>
              </a:spcBef>
            </a:pPr>
            <a:r>
              <a:rPr lang="en-US" sz="2400" dirty="0" smtClean="0">
                <a:solidFill>
                  <a:schemeClr val="bg1"/>
                </a:solidFill>
                <a:latin typeface="Calibri" pitchFamily="34" charset="0"/>
                <a:cs typeface="Calibri" pitchFamily="34" charset="0"/>
                <a:sym typeface="Symbol"/>
              </a:rPr>
              <a:t>A polynomial P is fixed if all its variables are fixed.</a:t>
            </a:r>
          </a:p>
          <a:p>
            <a:pPr lvl="0" algn="ctr">
              <a:spcBef>
                <a:spcPts val="600"/>
              </a:spcBef>
            </a:pPr>
            <a:endParaRPr lang="en-US" sz="2400" dirty="0" smtClean="0">
              <a:solidFill>
                <a:schemeClr val="bg1"/>
              </a:solidFill>
              <a:latin typeface="Calibri" pitchFamily="34" charset="0"/>
              <a:cs typeface="Calibri" pitchFamily="34" charset="0"/>
              <a:sym typeface="Symbol"/>
            </a:endParaRPr>
          </a:p>
          <a:p>
            <a:pPr lvl="0" algn="ctr">
              <a:spcBef>
                <a:spcPts val="600"/>
              </a:spcBef>
            </a:pPr>
            <a:r>
              <a:rPr lang="en-US" sz="2400" dirty="0" smtClean="0">
                <a:solidFill>
                  <a:schemeClr val="bg1"/>
                </a:solidFill>
                <a:latin typeface="Calibri" pitchFamily="34" charset="0"/>
                <a:cs typeface="Calibri" pitchFamily="34" charset="0"/>
                <a:sym typeface="Symbol"/>
              </a:rPr>
              <a:t>Given a fixed polynomial P of the forma 2x</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x</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a:t>
            </a:r>
          </a:p>
          <a:p>
            <a:pPr lvl="0" algn="ctr">
              <a:spcBef>
                <a:spcPts val="600"/>
              </a:spcBef>
            </a:pPr>
            <a:r>
              <a:rPr lang="en-US" sz="2400" dirty="0" smtClean="0">
                <a:solidFill>
                  <a:schemeClr val="bg1"/>
                </a:solidFill>
                <a:latin typeface="Calibri" pitchFamily="34" charset="0"/>
                <a:cs typeface="Calibri" pitchFamily="34" charset="0"/>
                <a:sym typeface="Symbol"/>
              </a:rPr>
              <a:t>we use M(P) to denote 2M(x</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M(x</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a:t>
            </a:r>
          </a:p>
          <a:p>
            <a:pPr lvl="0">
              <a:spcBef>
                <a:spcPts val="600"/>
              </a:spcBef>
            </a:pPr>
            <a:endParaRPr lang="en-US" sz="2400" dirty="0" smtClean="0">
              <a:solidFill>
                <a:schemeClr val="bg1"/>
              </a:solidFill>
              <a:latin typeface="Calibri" pitchFamily="34" charset="0"/>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3"/>
          <p:cNvPicPr>
            <a:picLocks noChangeAspect="1" noChangeArrowheads="1"/>
          </p:cNvPicPr>
          <p:nvPr/>
        </p:nvPicPr>
        <p:blipFill>
          <a:blip r:embed="rId3" cstate="print"/>
          <a:srcRect/>
          <a:stretch>
            <a:fillRect/>
          </a:stretch>
        </p:blipFill>
        <p:spPr bwMode="auto">
          <a:xfrm>
            <a:off x="563936" y="1808350"/>
            <a:ext cx="7800975" cy="46577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Opportunistic Equality Propagation</a:t>
            </a:r>
            <a:endParaRPr lang="en-US" sz="4800" dirty="0">
              <a:latin typeface="Calibri" pitchFamily="34" charset="0"/>
              <a:cs typeface="Calibri" pitchFamily="34" charset="0"/>
            </a:endParaRPr>
          </a:p>
        </p:txBody>
      </p:sp>
      <p:grpSp>
        <p:nvGrpSpPr>
          <p:cNvPr id="3" name="Group 7"/>
          <p:cNvGrpSpPr/>
          <p:nvPr/>
        </p:nvGrpSpPr>
        <p:grpSpPr>
          <a:xfrm>
            <a:off x="6938677" y="3146612"/>
            <a:ext cx="295837" cy="369332"/>
            <a:chOff x="6938677" y="3146612"/>
            <a:chExt cx="295837" cy="369332"/>
          </a:xfrm>
        </p:grpSpPr>
        <p:sp>
          <p:nvSpPr>
            <p:cNvPr id="7" name="Rectangle 6"/>
            <p:cNvSpPr/>
            <p:nvPr/>
          </p:nvSpPr>
          <p:spPr bwMode="auto">
            <a:xfrm>
              <a:off x="7028329" y="3218329"/>
              <a:ext cx="179294" cy="251012"/>
            </a:xfrm>
            <a:prstGeom prst="rect">
              <a:avLst/>
            </a:prstGeom>
            <a:solidFill>
              <a:schemeClr val="tx1"/>
            </a:solidFill>
            <a:ln>
              <a:noFill/>
              <a:headEnd type="none" w="med" len="med"/>
              <a:tailEnd type="none" w="med" len="med"/>
            </a:ln>
            <a:effectLst/>
            <a:scene3d>
              <a:camera prst="orthographicFront"/>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non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TextBox 5"/>
            <p:cNvSpPr txBox="1"/>
            <p:nvPr/>
          </p:nvSpPr>
          <p:spPr>
            <a:xfrm>
              <a:off x="6938677" y="3146612"/>
              <a:ext cx="295837" cy="369332"/>
            </a:xfrm>
            <a:prstGeom prst="rect">
              <a:avLst/>
            </a:prstGeom>
            <a:noFill/>
          </p:spPr>
          <p:txBody>
            <a:bodyPr wrap="square" rtlCol="0">
              <a:spAutoFit/>
            </a:bodyPr>
            <a:lstStyle/>
            <a:p>
              <a:r>
                <a:rPr lang="en-US" dirty="0" smtClean="0">
                  <a:solidFill>
                    <a:schemeClr val="bg1"/>
                  </a:solidFill>
                </a:rPr>
                <a:t>M</a:t>
              </a:r>
            </a:p>
          </p:txBody>
        </p:sp>
      </p:grpSp>
      <p:grpSp>
        <p:nvGrpSpPr>
          <p:cNvPr id="4" name="Group 9"/>
          <p:cNvGrpSpPr/>
          <p:nvPr/>
        </p:nvGrpSpPr>
        <p:grpSpPr>
          <a:xfrm>
            <a:off x="5889807" y="4563036"/>
            <a:ext cx="295837" cy="369332"/>
            <a:chOff x="6938677" y="3146612"/>
            <a:chExt cx="295837" cy="369332"/>
          </a:xfrm>
        </p:grpSpPr>
        <p:sp>
          <p:nvSpPr>
            <p:cNvPr id="11" name="Rectangle 10"/>
            <p:cNvSpPr/>
            <p:nvPr/>
          </p:nvSpPr>
          <p:spPr bwMode="auto">
            <a:xfrm>
              <a:off x="7028329" y="3218329"/>
              <a:ext cx="179294" cy="251012"/>
            </a:xfrm>
            <a:prstGeom prst="rect">
              <a:avLst/>
            </a:prstGeom>
            <a:solidFill>
              <a:schemeClr val="tx1"/>
            </a:solidFill>
            <a:ln>
              <a:noFill/>
              <a:headEnd type="none" w="med" len="med"/>
              <a:tailEnd type="none" w="med" len="med"/>
            </a:ln>
            <a:effectLst/>
            <a:scene3d>
              <a:camera prst="orthographicFront"/>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non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TextBox 11"/>
            <p:cNvSpPr txBox="1"/>
            <p:nvPr/>
          </p:nvSpPr>
          <p:spPr>
            <a:xfrm>
              <a:off x="6938677" y="3146612"/>
              <a:ext cx="295837" cy="369332"/>
            </a:xfrm>
            <a:prstGeom prst="rect">
              <a:avLst/>
            </a:prstGeom>
            <a:noFill/>
          </p:spPr>
          <p:txBody>
            <a:bodyPr wrap="square" rtlCol="0">
              <a:spAutoFit/>
            </a:bodyPr>
            <a:lstStyle/>
            <a:p>
              <a:r>
                <a:rPr lang="en-US" dirty="0" smtClean="0">
                  <a:solidFill>
                    <a:schemeClr val="bg1"/>
                  </a:solidFill>
                </a:rPr>
                <a:t>M</a:t>
              </a:r>
            </a:p>
          </p:txBody>
        </p:sp>
      </p:grpSp>
      <p:grpSp>
        <p:nvGrpSpPr>
          <p:cNvPr id="5" name="Group 12"/>
          <p:cNvGrpSpPr/>
          <p:nvPr/>
        </p:nvGrpSpPr>
        <p:grpSpPr>
          <a:xfrm>
            <a:off x="6831102" y="4563036"/>
            <a:ext cx="295837" cy="369332"/>
            <a:chOff x="6938677" y="3146612"/>
            <a:chExt cx="295837" cy="369332"/>
          </a:xfrm>
        </p:grpSpPr>
        <p:sp>
          <p:nvSpPr>
            <p:cNvPr id="14" name="Rectangle 13"/>
            <p:cNvSpPr/>
            <p:nvPr/>
          </p:nvSpPr>
          <p:spPr bwMode="auto">
            <a:xfrm>
              <a:off x="7028329" y="3218329"/>
              <a:ext cx="179294" cy="251012"/>
            </a:xfrm>
            <a:prstGeom prst="rect">
              <a:avLst/>
            </a:prstGeom>
            <a:solidFill>
              <a:schemeClr val="tx1"/>
            </a:solidFill>
            <a:ln>
              <a:noFill/>
              <a:headEnd type="none" w="med" len="med"/>
              <a:tailEnd type="none" w="med" len="med"/>
            </a:ln>
            <a:effectLst/>
            <a:scene3d>
              <a:camera prst="orthographicFront"/>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non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TextBox 14"/>
            <p:cNvSpPr txBox="1"/>
            <p:nvPr/>
          </p:nvSpPr>
          <p:spPr>
            <a:xfrm>
              <a:off x="6938677" y="3146612"/>
              <a:ext cx="295837" cy="369332"/>
            </a:xfrm>
            <a:prstGeom prst="rect">
              <a:avLst/>
            </a:prstGeom>
            <a:noFill/>
          </p:spPr>
          <p:txBody>
            <a:bodyPr wrap="square" rtlCol="0">
              <a:spAutoFit/>
            </a:bodyPr>
            <a:lstStyle/>
            <a:p>
              <a:r>
                <a:rPr lang="en-US" dirty="0" smtClean="0">
                  <a:solidFill>
                    <a:schemeClr val="bg1"/>
                  </a:solidFill>
                </a:rPr>
                <a:t>M</a:t>
              </a:r>
            </a:p>
          </p:txBody>
        </p:sp>
      </p:grpSp>
      <p:grpSp>
        <p:nvGrpSpPr>
          <p:cNvPr id="8" name="Group 15"/>
          <p:cNvGrpSpPr/>
          <p:nvPr/>
        </p:nvGrpSpPr>
        <p:grpSpPr>
          <a:xfrm>
            <a:off x="5889806" y="6015318"/>
            <a:ext cx="295837" cy="369332"/>
            <a:chOff x="6938677" y="3146612"/>
            <a:chExt cx="295837" cy="369332"/>
          </a:xfrm>
        </p:grpSpPr>
        <p:sp>
          <p:nvSpPr>
            <p:cNvPr id="17" name="Rectangle 16"/>
            <p:cNvSpPr/>
            <p:nvPr/>
          </p:nvSpPr>
          <p:spPr bwMode="auto">
            <a:xfrm>
              <a:off x="7028329" y="3218329"/>
              <a:ext cx="179294" cy="251012"/>
            </a:xfrm>
            <a:prstGeom prst="rect">
              <a:avLst/>
            </a:prstGeom>
            <a:solidFill>
              <a:schemeClr val="tx1"/>
            </a:solidFill>
            <a:ln>
              <a:noFill/>
              <a:headEnd type="none" w="med" len="med"/>
              <a:tailEnd type="none" w="med" len="med"/>
            </a:ln>
            <a:effectLst/>
            <a:scene3d>
              <a:camera prst="orthographicFront"/>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non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TextBox 17"/>
            <p:cNvSpPr txBox="1"/>
            <p:nvPr/>
          </p:nvSpPr>
          <p:spPr>
            <a:xfrm>
              <a:off x="6938677" y="3146612"/>
              <a:ext cx="295837" cy="369332"/>
            </a:xfrm>
            <a:prstGeom prst="rect">
              <a:avLst/>
            </a:prstGeom>
            <a:noFill/>
          </p:spPr>
          <p:txBody>
            <a:bodyPr wrap="square" rtlCol="0">
              <a:spAutoFit/>
            </a:bodyPr>
            <a:lstStyle/>
            <a:p>
              <a:r>
                <a:rPr lang="en-US" dirty="0" smtClean="0">
                  <a:solidFill>
                    <a:schemeClr val="bg1"/>
                  </a:solidFill>
                </a:rPr>
                <a:t>M</a:t>
              </a:r>
            </a:p>
          </p:txBody>
        </p:sp>
      </p:grpSp>
      <p:grpSp>
        <p:nvGrpSpPr>
          <p:cNvPr id="9" name="Group 18"/>
          <p:cNvGrpSpPr/>
          <p:nvPr/>
        </p:nvGrpSpPr>
        <p:grpSpPr>
          <a:xfrm>
            <a:off x="6840064" y="6015318"/>
            <a:ext cx="295837" cy="369332"/>
            <a:chOff x="6938677" y="3146612"/>
            <a:chExt cx="295837" cy="369332"/>
          </a:xfrm>
        </p:grpSpPr>
        <p:sp>
          <p:nvSpPr>
            <p:cNvPr id="20" name="Rectangle 19"/>
            <p:cNvSpPr/>
            <p:nvPr/>
          </p:nvSpPr>
          <p:spPr bwMode="auto">
            <a:xfrm>
              <a:off x="7028329" y="3218329"/>
              <a:ext cx="179294" cy="251012"/>
            </a:xfrm>
            <a:prstGeom prst="rect">
              <a:avLst/>
            </a:prstGeom>
            <a:solidFill>
              <a:schemeClr val="tx1"/>
            </a:solidFill>
            <a:ln>
              <a:noFill/>
              <a:headEnd type="none" w="med" len="med"/>
              <a:tailEnd type="none" w="med" len="med"/>
            </a:ln>
            <a:effectLst/>
            <a:scene3d>
              <a:camera prst="orthographicFront"/>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non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TextBox 20"/>
            <p:cNvSpPr txBox="1"/>
            <p:nvPr/>
          </p:nvSpPr>
          <p:spPr>
            <a:xfrm>
              <a:off x="6938677" y="3146612"/>
              <a:ext cx="295837" cy="369332"/>
            </a:xfrm>
            <a:prstGeom prst="rect">
              <a:avLst/>
            </a:prstGeom>
            <a:noFill/>
          </p:spPr>
          <p:txBody>
            <a:bodyPr wrap="square" rtlCol="0">
              <a:spAutoFit/>
            </a:bodyPr>
            <a:lstStyle/>
            <a:p>
              <a:r>
                <a:rPr lang="en-US" dirty="0" smtClean="0">
                  <a:solidFill>
                    <a:schemeClr val="bg1"/>
                  </a:solidFill>
                </a:rPr>
                <a:t>M</a:t>
              </a:r>
            </a:p>
          </p:txBody>
        </p:sp>
      </p:gr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Non-stably infinite theories in practice</a:t>
            </a:r>
            <a:endParaRPr lang="en-US" sz="4800" dirty="0">
              <a:latin typeface="Calibri" pitchFamily="34" charset="0"/>
              <a:cs typeface="Calibri" pitchFamily="34" charset="0"/>
            </a:endParaRPr>
          </a:p>
        </p:txBody>
      </p:sp>
      <p:pic>
        <p:nvPicPr>
          <p:cNvPr id="23554" name="Picture 2"/>
          <p:cNvPicPr>
            <a:picLocks noChangeAspect="1" noChangeArrowheads="1"/>
          </p:cNvPicPr>
          <p:nvPr/>
        </p:nvPicPr>
        <p:blipFill>
          <a:blip r:embed="rId3" cstate="print"/>
          <a:srcRect/>
          <a:stretch>
            <a:fillRect/>
          </a:stretch>
        </p:blipFill>
        <p:spPr bwMode="auto">
          <a:xfrm>
            <a:off x="1190625" y="1928813"/>
            <a:ext cx="6762750" cy="30003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Reduction Functions</a:t>
            </a:r>
            <a:endParaRPr lang="en-US" sz="4800" dirty="0">
              <a:latin typeface="Calibri" pitchFamily="34" charset="0"/>
              <a:cs typeface="Calibri" pitchFamily="34" charset="0"/>
            </a:endParaRPr>
          </a:p>
        </p:txBody>
      </p:sp>
      <p:sp>
        <p:nvSpPr>
          <p:cNvPr id="4" name="Rectangle 3"/>
          <p:cNvSpPr/>
          <p:nvPr/>
        </p:nvSpPr>
        <p:spPr>
          <a:xfrm>
            <a:off x="322729" y="1743200"/>
            <a:ext cx="7664824" cy="2539157"/>
          </a:xfrm>
          <a:prstGeom prst="rect">
            <a:avLst/>
          </a:prstGeom>
        </p:spPr>
        <p:txBody>
          <a:bodyPr wrap="square">
            <a:spAutoFit/>
          </a:bodyPr>
          <a:lstStyle/>
          <a:p>
            <a:pPr lvl="0" algn="ctr">
              <a:spcBef>
                <a:spcPts val="600"/>
              </a:spcBef>
            </a:pPr>
            <a:endParaRPr lang="en-US" sz="2400" dirty="0" smtClean="0">
              <a:solidFill>
                <a:srgbClr val="FF0000"/>
              </a:solidFill>
              <a:latin typeface="Calibri" pitchFamily="34" charset="0"/>
              <a:cs typeface="Calibri" pitchFamily="34" charset="0"/>
              <a:sym typeface="Symbol"/>
            </a:endParaRPr>
          </a:p>
          <a:p>
            <a:pPr lvl="0">
              <a:spcBef>
                <a:spcPts val="600"/>
              </a:spcBef>
            </a:pPr>
            <a:r>
              <a:rPr lang="en-US" sz="2400" dirty="0" smtClean="0">
                <a:solidFill>
                  <a:schemeClr val="bg1"/>
                </a:solidFill>
                <a:latin typeface="Calibri" pitchFamily="34" charset="0"/>
                <a:cs typeface="Calibri" pitchFamily="34" charset="0"/>
                <a:sym typeface="Symbol"/>
              </a:rPr>
              <a:t>A </a:t>
            </a:r>
            <a:r>
              <a:rPr lang="en-US" sz="2400" dirty="0" smtClean="0">
                <a:solidFill>
                  <a:srgbClr val="FF0000"/>
                </a:solidFill>
                <a:latin typeface="Calibri" pitchFamily="34" charset="0"/>
                <a:cs typeface="Calibri" pitchFamily="34" charset="0"/>
                <a:sym typeface="Symbol"/>
              </a:rPr>
              <a:t>reduction function</a:t>
            </a:r>
            <a:r>
              <a:rPr lang="en-US" sz="2400" dirty="0" smtClean="0">
                <a:solidFill>
                  <a:schemeClr val="bg1"/>
                </a:solidFill>
                <a:latin typeface="Calibri" pitchFamily="34" charset="0"/>
                <a:cs typeface="Calibri" pitchFamily="34" charset="0"/>
                <a:sym typeface="Symbol"/>
              </a:rPr>
              <a:t> reduces the </a:t>
            </a:r>
            <a:r>
              <a:rPr lang="en-US" sz="2400" dirty="0" err="1" smtClean="0">
                <a:solidFill>
                  <a:schemeClr val="bg1"/>
                </a:solidFill>
                <a:latin typeface="Calibri" pitchFamily="34" charset="0"/>
                <a:cs typeface="Calibri" pitchFamily="34" charset="0"/>
                <a:sym typeface="Symbol"/>
              </a:rPr>
              <a:t>satifiability</a:t>
            </a:r>
            <a:r>
              <a:rPr lang="en-US" sz="2400" dirty="0" smtClean="0">
                <a:solidFill>
                  <a:schemeClr val="bg1"/>
                </a:solidFill>
                <a:latin typeface="Calibri" pitchFamily="34" charset="0"/>
                <a:cs typeface="Calibri" pitchFamily="34" charset="0"/>
                <a:sym typeface="Symbol"/>
              </a:rPr>
              <a:t> problem for a complex theory into the </a:t>
            </a:r>
            <a:r>
              <a:rPr lang="en-US" sz="2400" dirty="0" err="1" smtClean="0">
                <a:solidFill>
                  <a:schemeClr val="bg1"/>
                </a:solidFill>
                <a:latin typeface="Calibri" pitchFamily="34" charset="0"/>
                <a:cs typeface="Calibri" pitchFamily="34" charset="0"/>
                <a:sym typeface="Symbol"/>
              </a:rPr>
              <a:t>satisfiability</a:t>
            </a:r>
            <a:r>
              <a:rPr lang="en-US" sz="2400" dirty="0" smtClean="0">
                <a:solidFill>
                  <a:schemeClr val="bg1"/>
                </a:solidFill>
                <a:latin typeface="Calibri" pitchFamily="34" charset="0"/>
                <a:cs typeface="Calibri" pitchFamily="34" charset="0"/>
                <a:sym typeface="Symbol"/>
              </a:rPr>
              <a:t> problem of a simpler theory.</a:t>
            </a:r>
          </a:p>
          <a:p>
            <a:pPr lvl="0">
              <a:spcBef>
                <a:spcPts val="600"/>
              </a:spcBef>
            </a:pPr>
            <a:endParaRPr lang="en-US" sz="2400" dirty="0" smtClean="0">
              <a:solidFill>
                <a:schemeClr val="bg1"/>
              </a:solidFill>
              <a:latin typeface="Calibri" pitchFamily="34" charset="0"/>
              <a:cs typeface="Calibri" pitchFamily="34" charset="0"/>
              <a:sym typeface="Symbol"/>
            </a:endParaRPr>
          </a:p>
          <a:p>
            <a:pPr lvl="0">
              <a:spcBef>
                <a:spcPts val="600"/>
              </a:spcBef>
            </a:pPr>
            <a:r>
              <a:rPr lang="en-US" sz="2400" dirty="0" err="1" smtClean="0">
                <a:solidFill>
                  <a:schemeClr val="bg1"/>
                </a:solidFill>
                <a:latin typeface="Calibri" pitchFamily="34" charset="0"/>
                <a:cs typeface="Calibri" pitchFamily="34" charset="0"/>
                <a:sym typeface="Symbol"/>
              </a:rPr>
              <a:t>Ackermannization</a:t>
            </a:r>
            <a:r>
              <a:rPr lang="en-US" sz="2400" dirty="0" smtClean="0">
                <a:solidFill>
                  <a:schemeClr val="bg1"/>
                </a:solidFill>
                <a:latin typeface="Calibri" pitchFamily="34" charset="0"/>
                <a:cs typeface="Calibri" pitchFamily="34" charset="0"/>
                <a:sym typeface="Symbol"/>
              </a:rPr>
              <a:t> is a reduction function.</a:t>
            </a:r>
          </a:p>
        </p:txBody>
      </p:sp>
    </p:spTree>
  </p:cSld>
  <p:clrMapOvr>
    <a:masterClrMapping/>
  </p:clrMapOvr>
  <p:transition>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Reduction Functions</a:t>
            </a:r>
            <a:endParaRPr lang="en-US" sz="4800" dirty="0">
              <a:latin typeface="Calibri" pitchFamily="34" charset="0"/>
              <a:cs typeface="Calibri" pitchFamily="34" charset="0"/>
            </a:endParaRPr>
          </a:p>
        </p:txBody>
      </p:sp>
      <p:pic>
        <p:nvPicPr>
          <p:cNvPr id="24579" name="Picture 3"/>
          <p:cNvPicPr>
            <a:picLocks noChangeAspect="1" noChangeArrowheads="1"/>
          </p:cNvPicPr>
          <p:nvPr/>
        </p:nvPicPr>
        <p:blipFill>
          <a:blip r:embed="rId3" cstate="print"/>
          <a:srcRect/>
          <a:stretch>
            <a:fillRect/>
          </a:stretch>
        </p:blipFill>
        <p:spPr bwMode="auto">
          <a:xfrm>
            <a:off x="1467410" y="1953185"/>
            <a:ext cx="6191250" cy="1714500"/>
          </a:xfrm>
          <a:prstGeom prst="rect">
            <a:avLst/>
          </a:prstGeom>
          <a:noFill/>
          <a:ln w="9525">
            <a:noFill/>
            <a:miter lim="800000"/>
            <a:headEnd/>
            <a:tailEnd/>
          </a:ln>
          <a:effectLst/>
        </p:spPr>
      </p:pic>
      <p:sp>
        <p:nvSpPr>
          <p:cNvPr id="7" name="Rectangle 6"/>
          <p:cNvSpPr/>
          <p:nvPr/>
        </p:nvSpPr>
        <p:spPr bwMode="auto">
          <a:xfrm>
            <a:off x="1882588" y="2375647"/>
            <a:ext cx="4778188" cy="31376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4580" name="Picture 4"/>
          <p:cNvPicPr>
            <a:picLocks noChangeAspect="1" noChangeArrowheads="1"/>
          </p:cNvPicPr>
          <p:nvPr/>
        </p:nvPicPr>
        <p:blipFill>
          <a:blip r:embed="rId4" cstate="print"/>
          <a:srcRect/>
          <a:stretch>
            <a:fillRect/>
          </a:stretch>
        </p:blipFill>
        <p:spPr bwMode="auto">
          <a:xfrm>
            <a:off x="1832723" y="2355198"/>
            <a:ext cx="2609850" cy="390525"/>
          </a:xfrm>
          <a:prstGeom prst="rect">
            <a:avLst/>
          </a:prstGeom>
          <a:noFill/>
          <a:ln w="9525">
            <a:noFill/>
            <a:miter lim="800000"/>
            <a:headEnd/>
            <a:tailEnd/>
          </a:ln>
          <a:effectLst/>
        </p:spPr>
      </p:pic>
      <p:sp>
        <p:nvSpPr>
          <p:cNvPr id="8" name="Rectangle 7"/>
          <p:cNvSpPr/>
          <p:nvPr/>
        </p:nvSpPr>
        <p:spPr bwMode="auto">
          <a:xfrm>
            <a:off x="3182471" y="2779059"/>
            <a:ext cx="4778188" cy="31376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a:xfrm>
            <a:off x="3119714" y="2747246"/>
            <a:ext cx="1102660" cy="400110"/>
          </a:xfrm>
          <a:prstGeom prst="rect">
            <a:avLst/>
          </a:prstGeom>
        </p:spPr>
        <p:txBody>
          <a:bodyPr wrap="square">
            <a:spAutoFit/>
          </a:bodyPr>
          <a:lstStyle/>
          <a:p>
            <a:pPr lvl="0">
              <a:spcBef>
                <a:spcPts val="600"/>
              </a:spcBef>
            </a:pPr>
            <a:r>
              <a:rPr lang="en-US" sz="2000" dirty="0" smtClean="0">
                <a:solidFill>
                  <a:schemeClr val="bg1"/>
                </a:solidFill>
                <a:latin typeface="Calibri" pitchFamily="34" charset="0"/>
                <a:cs typeface="Calibri" pitchFamily="34" charset="0"/>
                <a:sym typeface="Symbol"/>
              </a:rPr>
              <a:t>EUF</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
        <p:nvSpPr>
          <p:cNvPr id="7" name="Content Placeholder 3"/>
          <p:cNvSpPr txBox="1">
            <a:spLocks/>
          </p:cNvSpPr>
          <p:nvPr/>
        </p:nvSpPr>
        <p:spPr>
          <a:xfrm>
            <a:off x="2642437" y="4891013"/>
            <a:ext cx="1830952"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800" dirty="0" smtClean="0">
                <a:solidFill>
                  <a:schemeClr val="bg1"/>
                </a:solidFill>
                <a:latin typeface="Calibri" pitchFamily="34" charset="0"/>
              </a:rPr>
              <a:t>- </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800" dirty="0" smtClean="0">
                <a:solidFill>
                  <a:schemeClr val="bg1"/>
                </a:solidFill>
                <a:latin typeface="Calibri" pitchFamily="34" charset="0"/>
              </a:rPr>
              <a:t>   = 0</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8" name="Down Arrow 7"/>
          <p:cNvSpPr/>
          <p:nvPr/>
        </p:nvSpPr>
        <p:spPr bwMode="auto">
          <a:xfrm>
            <a:off x="3182471" y="4141694"/>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From Definitions to a Tableau</a:t>
            </a:r>
            <a:endParaRPr lang="en-US" dirty="0">
              <a:latin typeface="Calibri" pitchFamily="34" charset="0"/>
              <a:cs typeface="Calibri" pitchFamily="34" charset="0"/>
            </a:endParaRPr>
          </a:p>
        </p:txBody>
      </p:sp>
      <p:sp>
        <p:nvSpPr>
          <p:cNvPr id="4" name="Content Placeholder 3"/>
          <p:cNvSpPr>
            <a:spLocks noGrp="1"/>
          </p:cNvSpPr>
          <p:nvPr>
            <p:ph idx="1"/>
          </p:nvPr>
        </p:nvSpPr>
        <p:spPr>
          <a:xfrm>
            <a:off x="2041801" y="1941624"/>
            <a:ext cx="3202551" cy="387798"/>
          </a:xfrm>
        </p:spPr>
        <p:txBody>
          <a:bodyPr/>
          <a:lstStyle/>
          <a:p>
            <a:pPr>
              <a:buNone/>
            </a:pPr>
            <a:r>
              <a:rPr lang="en-US" dirty="0" smtClean="0"/>
              <a:t>s</a:t>
            </a:r>
            <a:r>
              <a:rPr lang="en-US" baseline="-25000" dirty="0" smtClean="0"/>
              <a:t>1</a:t>
            </a:r>
            <a:r>
              <a:rPr lang="en-US" dirty="0" smtClean="0"/>
              <a:t> </a:t>
            </a:r>
            <a:r>
              <a:rPr lang="en-US" dirty="0" smtClean="0">
                <a:sym typeface="Symbol"/>
              </a:rPr>
              <a:t></a:t>
            </a:r>
            <a:r>
              <a:rPr lang="en-US" dirty="0" smtClean="0"/>
              <a:t> x + y,    s</a:t>
            </a:r>
            <a:r>
              <a:rPr lang="en-US" baseline="-25000" dirty="0" smtClean="0"/>
              <a:t>2</a:t>
            </a:r>
            <a:r>
              <a:rPr lang="en-US" dirty="0" smtClean="0"/>
              <a:t> </a:t>
            </a:r>
            <a:r>
              <a:rPr lang="en-US" dirty="0" smtClean="0">
                <a:sym typeface="Symbol"/>
              </a:rPr>
              <a:t></a:t>
            </a:r>
            <a:r>
              <a:rPr lang="en-US" dirty="0" smtClean="0"/>
              <a:t> x + 2y</a:t>
            </a:r>
          </a:p>
        </p:txBody>
      </p:sp>
      <p:sp>
        <p:nvSpPr>
          <p:cNvPr id="5" name="Down Arrow 4"/>
          <p:cNvSpPr/>
          <p:nvPr/>
        </p:nvSpPr>
        <p:spPr bwMode="auto">
          <a:xfrm>
            <a:off x="3164541" y="2447363"/>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3"/>
          <p:cNvSpPr txBox="1">
            <a:spLocks/>
          </p:cNvSpPr>
          <p:nvPr/>
        </p:nvSpPr>
        <p:spPr>
          <a:xfrm>
            <a:off x="2723120" y="3241506"/>
            <a:ext cx="1588905"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y,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a:t>
            </a:r>
          </a:p>
        </p:txBody>
      </p:sp>
      <p:sp>
        <p:nvSpPr>
          <p:cNvPr id="7" name="Content Placeholder 3"/>
          <p:cNvSpPr txBox="1">
            <a:spLocks/>
          </p:cNvSpPr>
          <p:nvPr/>
        </p:nvSpPr>
        <p:spPr>
          <a:xfrm>
            <a:off x="2642437" y="4891013"/>
            <a:ext cx="1830952" cy="86177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800" dirty="0" smtClean="0">
                <a:solidFill>
                  <a:schemeClr val="bg1"/>
                </a:solidFill>
                <a:latin typeface="Calibri" pitchFamily="34" charset="0"/>
              </a:rPr>
              <a:t>- </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800" dirty="0" smtClean="0">
                <a:solidFill>
                  <a:schemeClr val="bg1"/>
                </a:solidFill>
                <a:latin typeface="Calibri" pitchFamily="34" charset="0"/>
              </a:rPr>
              <a:t>   = 0</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noProof="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8" name="Down Arrow 7"/>
          <p:cNvSpPr/>
          <p:nvPr/>
        </p:nvSpPr>
        <p:spPr bwMode="auto">
          <a:xfrm>
            <a:off x="3182471" y="4141694"/>
            <a:ext cx="484632" cy="69153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Content Placeholder 3"/>
          <p:cNvSpPr txBox="1">
            <a:spLocks/>
          </p:cNvSpPr>
          <p:nvPr/>
        </p:nvSpPr>
        <p:spPr>
          <a:xfrm>
            <a:off x="4984377" y="4889412"/>
            <a:ext cx="4159623" cy="861774"/>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8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lang="en-US" sz="2800" dirty="0" smtClean="0">
                <a:solidFill>
                  <a:schemeClr val="bg1"/>
                </a:solidFill>
                <a:latin typeface="Calibri" pitchFamily="34" charset="0"/>
                <a:sym typeface="Symbol"/>
              </a:rPr>
              <a:t>,</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800" dirty="0" smtClean="0">
                <a:solidFill>
                  <a:srgbClr val="FF0000"/>
                </a:solidFill>
                <a:latin typeface="Calibri" pitchFamily="34" charset="0"/>
              </a:rPr>
              <a:t>s</a:t>
            </a:r>
            <a:r>
              <a:rPr lang="en-US" sz="2800" baseline="-25000" dirty="0" smtClean="0">
                <a:solidFill>
                  <a:srgbClr val="FF0000"/>
                </a:solidFill>
                <a:latin typeface="Calibri" pitchFamily="34" charset="0"/>
              </a:rPr>
              <a:t>2  </a:t>
            </a:r>
            <a:r>
              <a:rPr lang="en-US" sz="2800" dirty="0" smtClean="0">
                <a:solidFill>
                  <a:schemeClr val="bg1"/>
                </a:solidFill>
                <a:latin typeface="Calibri" pitchFamily="34" charset="0"/>
              </a:rPr>
              <a:t>are basic (dependent) </a:t>
            </a:r>
          </a:p>
          <a:p>
            <a:pPr marL="384954" lvl="0" indent="-384954">
              <a:lnSpc>
                <a:spcPct val="90000"/>
              </a:lnSpc>
              <a:spcBef>
                <a:spcPct val="20000"/>
              </a:spcBef>
              <a:buSzPct val="90000"/>
            </a:pPr>
            <a:r>
              <a:rPr lang="en-US" sz="2800" dirty="0" err="1" smtClean="0">
                <a:solidFill>
                  <a:schemeClr val="bg1"/>
                </a:solidFill>
                <a:latin typeface="Calibri" pitchFamily="34" charset="0"/>
              </a:rPr>
              <a:t>x,y</a:t>
            </a:r>
            <a:r>
              <a:rPr lang="en-US" sz="2800" dirty="0" smtClean="0">
                <a:solidFill>
                  <a:schemeClr val="bg1"/>
                </a:solidFill>
                <a:latin typeface="Calibri" pitchFamily="34" charset="0"/>
              </a:rPr>
              <a:t>  are non-basic</a:t>
            </a:r>
          </a:p>
        </p:txBody>
      </p: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itchFamily="34" charset="0"/>
                <a:cs typeface="Calibri" pitchFamily="34" charset="0"/>
              </a:rPr>
              <a:t>Linear Arithmetic</a:t>
            </a:r>
            <a:endParaRPr lang="en-US" dirty="0">
              <a:latin typeface="Calibri" pitchFamily="34" charset="0"/>
              <a:cs typeface="Calibri" pitchFamily="34" charset="0"/>
            </a:endParaRPr>
          </a:p>
        </p:txBody>
      </p:sp>
      <p:sp>
        <p:nvSpPr>
          <p:cNvPr id="3" name="Content Placeholder 2"/>
          <p:cNvSpPr>
            <a:spLocks noGrp="1"/>
          </p:cNvSpPr>
          <p:nvPr>
            <p:ph idx="1"/>
          </p:nvPr>
        </p:nvSpPr>
        <p:spPr>
          <a:xfrm>
            <a:off x="381000" y="1672860"/>
            <a:ext cx="8382000" cy="2419124"/>
          </a:xfrm>
        </p:spPr>
        <p:txBody>
          <a:bodyPr/>
          <a:lstStyle/>
          <a:p>
            <a:r>
              <a:rPr lang="en-US" dirty="0" smtClean="0"/>
              <a:t>Many approaches</a:t>
            </a:r>
          </a:p>
          <a:p>
            <a:pPr lvl="1"/>
            <a:r>
              <a:rPr lang="en-US" dirty="0" smtClean="0"/>
              <a:t>Graph-based for difference logic:  </a:t>
            </a:r>
            <a:r>
              <a:rPr lang="en-US" dirty="0" smtClean="0">
                <a:solidFill>
                  <a:srgbClr val="FF0000"/>
                </a:solidFill>
              </a:rPr>
              <a:t>a – b </a:t>
            </a:r>
            <a:r>
              <a:rPr lang="en-US" dirty="0" smtClean="0">
                <a:solidFill>
                  <a:srgbClr val="FF0000"/>
                </a:solidFill>
                <a:sym typeface="Symbol"/>
              </a:rPr>
              <a:t> 3</a:t>
            </a:r>
          </a:p>
          <a:p>
            <a:pPr lvl="1"/>
            <a:r>
              <a:rPr lang="en-US" dirty="0" smtClean="0">
                <a:sym typeface="Symbol"/>
              </a:rPr>
              <a:t>Fourier-</a:t>
            </a:r>
            <a:r>
              <a:rPr lang="en-US" dirty="0" err="1" smtClean="0">
                <a:sym typeface="Symbol"/>
              </a:rPr>
              <a:t>Motzkin</a:t>
            </a:r>
            <a:r>
              <a:rPr lang="en-US" dirty="0" smtClean="0">
                <a:sym typeface="Symbol"/>
              </a:rPr>
              <a:t> elimination:</a:t>
            </a:r>
          </a:p>
          <a:p>
            <a:pPr lvl="1"/>
            <a:endParaRPr lang="en-US" dirty="0" smtClean="0">
              <a:sym typeface="Symbol"/>
            </a:endParaRPr>
          </a:p>
          <a:p>
            <a:pPr lvl="1"/>
            <a:r>
              <a:rPr lang="en-US" dirty="0" smtClean="0">
                <a:sym typeface="Symbol"/>
              </a:rPr>
              <a:t>Standard Simplex</a:t>
            </a:r>
          </a:p>
          <a:p>
            <a:pPr lvl="1"/>
            <a:r>
              <a:rPr lang="en-US" dirty="0" smtClean="0">
                <a:solidFill>
                  <a:srgbClr val="FF0000"/>
                </a:solidFill>
                <a:sym typeface="Symbol"/>
              </a:rPr>
              <a:t>General Form Simplex</a:t>
            </a:r>
          </a:p>
        </p:txBody>
      </p:sp>
      <p:pic>
        <p:nvPicPr>
          <p:cNvPr id="1027" name="Picture 3"/>
          <p:cNvPicPr>
            <a:picLocks noChangeAspect="1" noChangeArrowheads="1"/>
          </p:cNvPicPr>
          <p:nvPr/>
        </p:nvPicPr>
        <p:blipFill>
          <a:blip r:embed="rId2" cstate="print"/>
          <a:srcRect/>
          <a:stretch>
            <a:fillRect/>
          </a:stretch>
        </p:blipFill>
        <p:spPr bwMode="auto">
          <a:xfrm>
            <a:off x="1436034" y="2910448"/>
            <a:ext cx="4210050" cy="4095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1</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1" name="Content Placeholder 3"/>
          <p:cNvSpPr txBox="1">
            <a:spLocks/>
          </p:cNvSpPr>
          <p:nvPr/>
        </p:nvSpPr>
        <p:spPr>
          <a:xfrm>
            <a:off x="3352800" y="256259"/>
            <a:ext cx="4876799" cy="892552"/>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spAutoFit/>
          </a:bodyPr>
          <a:lstStyle/>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rgbClr val="FF0000"/>
                </a:solidFill>
                <a:effectLst/>
                <a:uLnTx/>
                <a:uFillTx/>
                <a:latin typeface="Calibri" pitchFamily="34" charset="0"/>
                <a:ea typeface="+mn-ea"/>
                <a:cs typeface="+mn-cs"/>
              </a:rPr>
              <a:t>Definition</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t>
            </a:r>
          </a:p>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An</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mn-cs"/>
              </a:rPr>
              <a:t> assignment (model) is a mapping from variables to values</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3" name="Rectangular Callout 12"/>
          <p:cNvSpPr/>
          <p:nvPr/>
        </p:nvSpPr>
        <p:spPr bwMode="auto">
          <a:xfrm>
            <a:off x="4957482" y="4921623"/>
            <a:ext cx="3998259" cy="1819835"/>
          </a:xfrm>
          <a:prstGeom prst="wedgeRectCallout">
            <a:avLst>
              <a:gd name="adj1" fmla="val -64630"/>
              <a:gd name="adj2" fmla="val -3363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cs typeface="Calibri" pitchFamily="34" charset="0"/>
              </a:rPr>
              <a:t>Key Property:</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If an assignment</a:t>
            </a:r>
            <a:r>
              <a:rPr kumimoji="0" lang="en-US" sz="2400" b="0" i="0" u="none" strike="noStrike" cap="none" normalizeH="0" dirty="0" smtClean="0">
                <a:solidFill>
                  <a:schemeClr val="bg1"/>
                </a:solidFill>
                <a:latin typeface="Calibri" pitchFamily="34" charset="0"/>
                <a:cs typeface="Calibri" pitchFamily="34" charset="0"/>
              </a:rPr>
              <a:t> satisfies the equations before a pivoting step, then it will also satisfy them after!</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Pivoting</a:t>
            </a:r>
            <a:endParaRPr lang="en-US" dirty="0">
              <a:latin typeface="Calibri" pitchFamily="34" charset="0"/>
              <a:cs typeface="Calibri" pitchFamily="34" charset="0"/>
            </a:endParaRPr>
          </a:p>
        </p:txBody>
      </p:sp>
      <p:sp>
        <p:nvSpPr>
          <p:cNvPr id="10" name="Content Placeholder 3"/>
          <p:cNvSpPr txBox="1">
            <a:spLocks/>
          </p:cNvSpPr>
          <p:nvPr/>
        </p:nvSpPr>
        <p:spPr>
          <a:xfrm>
            <a:off x="411481" y="1633059"/>
            <a:ext cx="8476488" cy="1809726"/>
          </a:xfrm>
          <a:prstGeom prst="rect">
            <a:avLst/>
          </a:prstGeom>
        </p:spPr>
        <p:txBody>
          <a:bodyPr vert="horz" wrap="square" lIns="0" tIns="0" rIns="0" bIns="0" rtlCol="0">
            <a:spAutoFit/>
          </a:bodyPr>
          <a:lstStyle/>
          <a:p>
            <a:pPr marL="384954" lvl="0" indent="-384954">
              <a:lnSpc>
                <a:spcPct val="90000"/>
              </a:lnSpc>
              <a:spcBef>
                <a:spcPct val="20000"/>
              </a:spcBef>
              <a:buSzPct val="90000"/>
            </a:pPr>
            <a:r>
              <a:rPr kumimoji="0" lang="en-US" sz="2800" b="0" i="0" u="none" strike="noStrike" kern="1200" cap="none" spc="0" normalizeH="0" baseline="0" noProof="0" dirty="0" smtClean="0">
                <a:ln>
                  <a:noFill/>
                </a:ln>
                <a:solidFill>
                  <a:srgbClr val="FF0000"/>
                </a:solidFill>
                <a:effectLst/>
                <a:uLnTx/>
                <a:uFillTx/>
                <a:latin typeface="Calibri" pitchFamily="34" charset="0"/>
                <a:ea typeface="+mn-ea"/>
                <a:cs typeface="+mn-cs"/>
              </a:rPr>
              <a:t>A way to swap</a:t>
            </a:r>
            <a:r>
              <a:rPr kumimoji="0" lang="en-US" sz="2800" b="0" i="0" u="none" strike="noStrike" kern="1200" cap="none" spc="0" normalizeH="0" noProof="0" dirty="0" smtClean="0">
                <a:ln>
                  <a:noFill/>
                </a:ln>
                <a:solidFill>
                  <a:srgbClr val="FF0000"/>
                </a:solidFill>
                <a:effectLst/>
                <a:uLnTx/>
                <a:uFillTx/>
                <a:latin typeface="Calibri" pitchFamily="34" charset="0"/>
                <a:ea typeface="+mn-ea"/>
                <a:cs typeface="+mn-cs"/>
              </a:rPr>
              <a:t> a basic with a non-basic variable!</a:t>
            </a:r>
          </a:p>
          <a:p>
            <a:pPr marL="384954" lvl="0" indent="-384954">
              <a:lnSpc>
                <a:spcPct val="90000"/>
              </a:lnSpc>
              <a:spcBef>
                <a:spcPct val="20000"/>
              </a:spcBef>
              <a:buSzPct val="90000"/>
            </a:pPr>
            <a:r>
              <a:rPr lang="en-US" sz="2800" dirty="0" smtClean="0">
                <a:solidFill>
                  <a:schemeClr val="bg1"/>
                </a:solidFill>
                <a:latin typeface="Calibri" pitchFamily="34" charset="0"/>
              </a:rPr>
              <a:t>It is just </a:t>
            </a:r>
            <a:r>
              <a:rPr lang="en-US" sz="2800" dirty="0" err="1" smtClean="0">
                <a:solidFill>
                  <a:schemeClr val="bg1"/>
                </a:solidFill>
                <a:latin typeface="Calibri" pitchFamily="34" charset="0"/>
              </a:rPr>
              <a:t>equational</a:t>
            </a:r>
            <a:r>
              <a:rPr lang="en-US" sz="2800" dirty="0" smtClean="0">
                <a:solidFill>
                  <a:schemeClr val="bg1"/>
                </a:solidFill>
                <a:latin typeface="Calibri" pitchFamily="34" charset="0"/>
              </a:rPr>
              <a:t> reasoning.</a:t>
            </a:r>
          </a:p>
          <a:p>
            <a:pPr marL="384954" lvl="0" indent="-384954">
              <a:lnSpc>
                <a:spcPct val="90000"/>
              </a:lnSpc>
              <a:spcBef>
                <a:spcPct val="20000"/>
              </a:spcBef>
              <a:buSzPct val="90000"/>
            </a:pPr>
            <a:r>
              <a:rPr lang="en-US" sz="2800" dirty="0" smtClean="0">
                <a:solidFill>
                  <a:schemeClr val="bg1"/>
                </a:solidFill>
                <a:latin typeface="Calibri" pitchFamily="34" charset="0"/>
              </a:rPr>
              <a:t>Key invariant: a basic variable occurs in only one equation.</a:t>
            </a:r>
          </a:p>
          <a:p>
            <a:pPr marL="384954" lvl="0" indent="-384954">
              <a:lnSpc>
                <a:spcPct val="90000"/>
              </a:lnSpc>
              <a:spcBef>
                <a:spcPct val="20000"/>
              </a:spcBef>
              <a:buSzPct val="90000"/>
            </a:pPr>
            <a:r>
              <a:rPr lang="en-US" sz="2800" dirty="0" smtClean="0">
                <a:solidFill>
                  <a:schemeClr val="accent2">
                    <a:lumMod val="75000"/>
                  </a:schemeClr>
                </a:solidFill>
                <a:latin typeface="Calibri" pitchFamily="34" charset="0"/>
              </a:rPr>
              <a:t>Example: swap s</a:t>
            </a:r>
            <a:r>
              <a:rPr lang="en-US" sz="2800" baseline="-25000" dirty="0" smtClean="0">
                <a:solidFill>
                  <a:schemeClr val="accent2">
                    <a:lumMod val="75000"/>
                  </a:schemeClr>
                </a:solidFill>
                <a:latin typeface="Calibri" pitchFamily="34" charset="0"/>
              </a:rPr>
              <a:t>2</a:t>
            </a:r>
            <a:r>
              <a:rPr lang="en-US" sz="2800" dirty="0" smtClean="0">
                <a:solidFill>
                  <a:schemeClr val="accent2">
                    <a:lumMod val="75000"/>
                  </a:schemeClr>
                </a:solidFill>
                <a:latin typeface="Calibri" pitchFamily="34" charset="0"/>
              </a:rPr>
              <a:t> and y </a:t>
            </a:r>
          </a:p>
        </p:txBody>
      </p:sp>
      <p:sp>
        <p:nvSpPr>
          <p:cNvPr id="12" name="Content Placeholder 3"/>
          <p:cNvSpPr txBox="1">
            <a:spLocks/>
          </p:cNvSpPr>
          <p:nvPr/>
        </p:nvSpPr>
        <p:spPr>
          <a:xfrm>
            <a:off x="2633472" y="3591129"/>
            <a:ext cx="183095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mn-cs"/>
              </a:rPr>
              <a:t>2</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noProof="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- 2y = 0</a:t>
            </a:r>
          </a:p>
        </p:txBody>
      </p:sp>
      <p:sp>
        <p:nvSpPr>
          <p:cNvPr id="14" name="Content Placeholder 3"/>
          <p:cNvSpPr txBox="1">
            <a:spLocks/>
          </p:cNvSpPr>
          <p:nvPr/>
        </p:nvSpPr>
        <p:spPr>
          <a:xfrm>
            <a:off x="2633472" y="4657929"/>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 x - 2y </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0</a:t>
            </a:r>
          </a:p>
        </p:txBody>
      </p:sp>
      <p:sp>
        <p:nvSpPr>
          <p:cNvPr id="16" name="Down Arrow 15"/>
          <p:cNvSpPr/>
          <p:nvPr/>
        </p:nvSpPr>
        <p:spPr bwMode="auto">
          <a:xfrm>
            <a:off x="3137647" y="4329953"/>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Down Arrow 16"/>
          <p:cNvSpPr/>
          <p:nvPr/>
        </p:nvSpPr>
        <p:spPr bwMode="auto">
          <a:xfrm>
            <a:off x="3137647" y="5441576"/>
            <a:ext cx="457200" cy="34962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Content Placeholder 3"/>
          <p:cNvSpPr txBox="1">
            <a:spLocks/>
          </p:cNvSpPr>
          <p:nvPr/>
        </p:nvSpPr>
        <p:spPr>
          <a:xfrm>
            <a:off x="2633472" y="5904021"/>
            <a:ext cx="2270222" cy="73866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-s</a:t>
            </a:r>
            <a:r>
              <a:rPr kumimoji="0" lang="en-US" sz="2400" b="0" i="0" u="none" strike="noStrike" kern="1200" cap="none" spc="0" normalizeH="0" baseline="-25000" noProof="0" dirty="0" smtClean="0">
                <a:ln>
                  <a:noFill/>
                </a:ln>
                <a:solidFill>
                  <a:schemeClr val="bg1"/>
                </a:solidFill>
                <a:effectLst/>
                <a:uLnTx/>
                <a:uFillTx/>
                <a:latin typeface="Calibri" pitchFamily="34" charset="0"/>
                <a:ea typeface="+mn-ea"/>
                <a:cs typeface="+mn-cs"/>
              </a:rPr>
              <a:t>1</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x </a:t>
            </a:r>
            <a:r>
              <a:rPr lang="en-US" sz="2400" noProof="0" dirty="0" smtClean="0">
                <a:solidFill>
                  <a:schemeClr val="bg1"/>
                </a:solidFill>
                <a:latin typeface="Calibri" pitchFamily="34" charset="0"/>
              </a:rPr>
              <a:t>+</a:t>
            </a:r>
            <a:r>
              <a:rPr lang="en-US" sz="2400" dirty="0" smtClean="0">
                <a:solidFill>
                  <a:schemeClr val="bg1"/>
                </a:solidFill>
                <a:latin typeface="Calibri" pitchFamily="34" charset="0"/>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mn-cs"/>
              </a:rPr>
              <a:t>y</a:t>
            </a:r>
            <a:r>
              <a:rPr lang="en-US" sz="2400" dirty="0" smtClean="0">
                <a:solidFill>
                  <a:schemeClr val="bg1"/>
                </a:solidFill>
                <a:latin typeface="Calibri" pitchFamily="34" charset="0"/>
              </a:rPr>
              <a:t>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rPr>
              <a:t>    </a:t>
            </a:r>
          </a:p>
          <a:p>
            <a:pPr marL="384954" lvl="0" indent="-384954">
              <a:lnSpc>
                <a:spcPct val="90000"/>
              </a:lnSpc>
              <a:spcBef>
                <a:spcPct val="20000"/>
              </a:spcBef>
              <a:buSzPct val="90000"/>
            </a:pPr>
            <a:r>
              <a:rPr lang="en-US" sz="2400" dirty="0" smtClean="0">
                <a:solidFill>
                  <a:srgbClr val="FF0000"/>
                </a:solidFill>
                <a:latin typeface="Calibri" pitchFamily="34" charset="0"/>
              </a:rPr>
              <a:t> s</a:t>
            </a:r>
            <a:r>
              <a:rPr lang="en-US" sz="2400" baseline="-25000" dirty="0" smtClean="0">
                <a:solidFill>
                  <a:srgbClr val="FF0000"/>
                </a:solidFill>
                <a:latin typeface="Calibri" pitchFamily="34" charset="0"/>
              </a:rPr>
              <a:t>2</a:t>
            </a:r>
            <a:r>
              <a:rPr lang="en-US" sz="2400" dirty="0" smtClean="0">
                <a:solidFill>
                  <a:schemeClr val="bg1"/>
                </a:solidFill>
                <a:latin typeface="Calibri" pitchFamily="34" charset="0"/>
              </a:rPr>
              <a:t> - 2s</a:t>
            </a:r>
            <a:r>
              <a:rPr lang="en-US" sz="2400" baseline="-25000" dirty="0" smtClean="0">
                <a:solidFill>
                  <a:schemeClr val="bg1"/>
                </a:solidFill>
                <a:latin typeface="Calibri" pitchFamily="34" charset="0"/>
              </a:rPr>
              <a:t>1</a:t>
            </a:r>
            <a:r>
              <a:rPr lang="en-US" sz="2400" dirty="0" smtClean="0">
                <a:solidFill>
                  <a:schemeClr val="bg1"/>
                </a:solidFill>
                <a:latin typeface="Calibri" pitchFamily="34" charset="0"/>
              </a:rPr>
              <a:t> + x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9" name="Rectangular Callout 8"/>
          <p:cNvSpPr/>
          <p:nvPr/>
        </p:nvSpPr>
        <p:spPr bwMode="auto">
          <a:xfrm>
            <a:off x="5878875" y="3362302"/>
            <a:ext cx="2865120" cy="1389530"/>
          </a:xfrm>
          <a:prstGeom prst="wedgeRectCallout">
            <a:avLst>
              <a:gd name="adj1" fmla="val -105343"/>
              <a:gd name="adj2" fmla="val 637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It is just</a:t>
            </a:r>
            <a:r>
              <a:rPr kumimoji="0" lang="en-US" sz="2400" b="0" i="0" u="none" strike="noStrike" cap="none" normalizeH="0" dirty="0" smtClean="0">
                <a:solidFill>
                  <a:schemeClr val="bg1"/>
                </a:solidFill>
                <a:latin typeface="Calibri" pitchFamily="34" charset="0"/>
                <a:cs typeface="Calibri" pitchFamily="34" charset="0"/>
              </a:rPr>
              <a:t> substituting equals by equals.</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1" name="Content Placeholder 3"/>
          <p:cNvSpPr txBox="1">
            <a:spLocks/>
          </p:cNvSpPr>
          <p:nvPr/>
        </p:nvSpPr>
        <p:spPr>
          <a:xfrm>
            <a:off x="3352800" y="256259"/>
            <a:ext cx="4876799" cy="892552"/>
          </a:xfrm>
          <a:prstGeom prst="rect">
            <a:avLst/>
          </a:prstGeom>
        </p:spPr>
        <p:style>
          <a:lnRef idx="1">
            <a:schemeClr val="accent2"/>
          </a:lnRef>
          <a:fillRef idx="2">
            <a:schemeClr val="accent2"/>
          </a:fillRef>
          <a:effectRef idx="1">
            <a:schemeClr val="accent2"/>
          </a:effectRef>
          <a:fontRef idx="minor">
            <a:schemeClr val="dk1"/>
          </a:fontRef>
        </p:style>
        <p:txBody>
          <a:bodyPr vert="horz" wrap="square" lIns="0" tIns="0" rIns="0" bIns="0" rtlCol="0">
            <a:spAutoFit/>
          </a:bodyPr>
          <a:lstStyle/>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rgbClr val="FF0000"/>
                </a:solidFill>
                <a:effectLst/>
                <a:uLnTx/>
                <a:uFillTx/>
                <a:latin typeface="Calibri" pitchFamily="34" charset="0"/>
                <a:ea typeface="+mn-ea"/>
                <a:cs typeface="+mn-cs"/>
              </a:rPr>
              <a:t>Definition</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t>
            </a:r>
          </a:p>
          <a:p>
            <a:pPr marR="0" lvl="0" algn="l" defTabSz="914363" rtl="0" eaLnBrk="1" fontAlgn="auto" latinLnBrk="0" hangingPunct="1">
              <a:lnSpc>
                <a:spcPct val="90000"/>
              </a:lnSpc>
              <a:spcBef>
                <a:spcPct val="200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rPr>
              <a:t>An</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mn-cs"/>
              </a:rPr>
              <a:t> assignment (model) is a mapping from variables to values</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3" name="Rectangular Callout 12"/>
          <p:cNvSpPr/>
          <p:nvPr/>
        </p:nvSpPr>
        <p:spPr bwMode="auto">
          <a:xfrm>
            <a:off x="4957482" y="4921623"/>
            <a:ext cx="3998259" cy="1819835"/>
          </a:xfrm>
          <a:prstGeom prst="wedgeRectCallout">
            <a:avLst>
              <a:gd name="adj1" fmla="val -64630"/>
              <a:gd name="adj2" fmla="val -3363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val="FF0000"/>
                </a:solidFill>
                <a:latin typeface="Calibri" pitchFamily="34" charset="0"/>
                <a:cs typeface="Calibri" pitchFamily="34" charset="0"/>
              </a:rPr>
              <a:t>Key Property:</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If an assignment</a:t>
            </a:r>
            <a:r>
              <a:rPr kumimoji="0" lang="en-US" sz="2400" b="0" i="0" u="none" strike="noStrike" cap="none" normalizeH="0" dirty="0" smtClean="0">
                <a:solidFill>
                  <a:schemeClr val="bg1"/>
                </a:solidFill>
                <a:latin typeface="Calibri" pitchFamily="34" charset="0"/>
                <a:cs typeface="Calibri" pitchFamily="34" charset="0"/>
              </a:rPr>
              <a:t> satisfies the equations before a pivoting step, then it will also satisfy them after!</a:t>
            </a:r>
            <a:endParaRPr kumimoji="0" lang="en-US" sz="2400" b="0" i="0" u="none" strike="noStrike" cap="none" normalizeH="0" baseline="0" dirty="0" smtClean="0">
              <a:solidFill>
                <a:schemeClr val="bg1"/>
              </a:solidFill>
              <a:latin typeface="Calibri" pitchFamily="34" charset="0"/>
              <a:cs typeface="Calibri" pitchFamily="34" charset="0"/>
            </a:endParaRPr>
          </a:p>
        </p:txBody>
      </p:sp>
      <p:sp>
        <p:nvSpPr>
          <p:cNvPr id="15" name="Rectangular Callout 14"/>
          <p:cNvSpPr/>
          <p:nvPr/>
        </p:nvSpPr>
        <p:spPr bwMode="auto">
          <a:xfrm>
            <a:off x="170329" y="4222378"/>
            <a:ext cx="1891553" cy="2052917"/>
          </a:xfrm>
          <a:prstGeom prst="wedgeRectCallout">
            <a:avLst>
              <a:gd name="adj1" fmla="val 74233"/>
              <a:gd name="adj2" fmla="val -4403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rgbClr val="FF0000"/>
                </a:solidFill>
                <a:latin typeface="Calibri" pitchFamily="34" charset="0"/>
                <a:cs typeface="Calibri" pitchFamily="34" charset="0"/>
              </a:rPr>
              <a:t>Example</a:t>
            </a:r>
            <a:r>
              <a:rPr kumimoji="0" lang="en-US" sz="2400" b="0" i="0" u="none" strike="noStrike" cap="none" normalizeH="0" baseline="0" dirty="0" smtClean="0">
                <a:solidFill>
                  <a:srgbClr val="FF0000"/>
                </a:solidFill>
                <a:latin typeface="Calibri" pitchFamily="34" charset="0"/>
                <a:cs typeface="Calibri"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M(x) = 1</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M(y)</a:t>
            </a:r>
            <a:r>
              <a:rPr kumimoji="0" lang="en-US" sz="2400" b="0" i="0" u="none" strike="noStrike" cap="none" normalizeH="0" dirty="0" smtClean="0">
                <a:solidFill>
                  <a:schemeClr val="bg1"/>
                </a:solidFill>
                <a:latin typeface="Calibri" pitchFamily="34" charset="0"/>
                <a:cs typeface="Calibri" pitchFamily="34" charset="0"/>
              </a:rPr>
              <a:t> = 1</a:t>
            </a:r>
          </a:p>
          <a:p>
            <a:pPr marL="0" marR="0" indent="0" defTabSz="1096963" rtl="0" eaLnBrk="1" fontAlgn="base" latinLnBrk="0" hangingPunct="1">
              <a:lnSpc>
                <a:spcPct val="100000"/>
              </a:lnSpc>
              <a:spcBef>
                <a:spcPct val="0"/>
              </a:spcBef>
              <a:spcAft>
                <a:spcPct val="0"/>
              </a:spcAft>
              <a:buClrTx/>
              <a:buSzTx/>
              <a:buFontTx/>
              <a:buNone/>
              <a:tabLst/>
            </a:pPr>
            <a:r>
              <a:rPr lang="en-US" sz="2400" baseline="0" dirty="0" smtClean="0">
                <a:solidFill>
                  <a:schemeClr val="bg1"/>
                </a:solidFill>
                <a:latin typeface="Calibri" pitchFamily="34" charset="0"/>
                <a:cs typeface="Calibri" pitchFamily="34" charset="0"/>
              </a:rPr>
              <a:t>M(s</a:t>
            </a:r>
            <a:r>
              <a:rPr lang="en-US" sz="2400" baseline="-25000" dirty="0" smtClean="0">
                <a:solidFill>
                  <a:schemeClr val="bg1"/>
                </a:solidFill>
                <a:latin typeface="Calibri" pitchFamily="34" charset="0"/>
                <a:cs typeface="Calibri" pitchFamily="34" charset="0"/>
              </a:rPr>
              <a:t>1</a:t>
            </a:r>
            <a:r>
              <a:rPr lang="en-US" sz="2400" baseline="0" dirty="0" smtClean="0">
                <a:solidFill>
                  <a:schemeClr val="bg1"/>
                </a:solidFill>
                <a:latin typeface="Calibri" pitchFamily="34" charset="0"/>
                <a:cs typeface="Calibri" pitchFamily="34" charset="0"/>
              </a:rPr>
              <a:t>)</a:t>
            </a:r>
            <a:r>
              <a:rPr lang="en-US" sz="2400" dirty="0" smtClean="0">
                <a:solidFill>
                  <a:schemeClr val="bg1"/>
                </a:solidFill>
                <a:latin typeface="Calibri" pitchFamily="34" charset="0"/>
                <a:cs typeface="Calibri" pitchFamily="34" charset="0"/>
              </a:rPr>
              <a:t> = 2</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M(s</a:t>
            </a:r>
            <a:r>
              <a:rPr kumimoji="0" lang="en-US" sz="2400" b="0" i="0" u="none" strike="noStrike" cap="none" normalizeH="0" baseline="-25000" dirty="0" smtClean="0">
                <a:solidFill>
                  <a:schemeClr val="bg1"/>
                </a:solidFill>
                <a:latin typeface="Calibri" pitchFamily="34" charset="0"/>
                <a:cs typeface="Calibri" pitchFamily="34" charset="0"/>
              </a:rPr>
              <a:t>2</a:t>
            </a:r>
            <a:r>
              <a:rPr kumimoji="0" lang="en-US" sz="2400" b="0" i="0" u="none" strike="noStrike" cap="none" normalizeH="0" baseline="0" dirty="0" smtClean="0">
                <a:solidFill>
                  <a:schemeClr val="bg1"/>
                </a:solidFill>
                <a:latin typeface="Calibri" pitchFamily="34" charset="0"/>
                <a:cs typeface="Calibri" pitchFamily="34" charset="0"/>
              </a:rPr>
              <a:t>)</a:t>
            </a:r>
            <a:r>
              <a:rPr kumimoji="0" lang="en-US" sz="2400" b="0" i="0" u="none" strike="noStrike" cap="none" normalizeH="0" dirty="0" smtClean="0">
                <a:solidFill>
                  <a:schemeClr val="bg1"/>
                </a:solidFill>
                <a:latin typeface="Calibri" pitchFamily="34" charset="0"/>
                <a:cs typeface="Calibri" pitchFamily="34" charset="0"/>
              </a:rPr>
              <a:t> = 3</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cs typeface="Calibri" pitchFamily="34" charset="0"/>
              </a:rPr>
              <a:t>Equations + Bounds + Assignment</a:t>
            </a:r>
            <a:endParaRPr lang="en-US" sz="4800" dirty="0">
              <a:latin typeface="Calibri" pitchFamily="34" charset="0"/>
              <a:cs typeface="Calibri"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217239" y="1796864"/>
            <a:ext cx="6619875" cy="39814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non-basic variable does not satisfy a bound, then fix it and propagate the change to all dependent variables.</a:t>
            </a:r>
          </a:p>
        </p:txBody>
      </p:sp>
      <p:sp>
        <p:nvSpPr>
          <p:cNvPr id="4" name="Content Placeholder 15"/>
          <p:cNvSpPr txBox="1">
            <a:spLocks/>
          </p:cNvSpPr>
          <p:nvPr/>
        </p:nvSpPr>
        <p:spPr>
          <a:xfrm>
            <a:off x="1553700" y="2962579"/>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p:txBody>
      </p:sp>
      <p:sp>
        <p:nvSpPr>
          <p:cNvPr id="5" name="Content Placeholder 15"/>
          <p:cNvSpPr txBox="1">
            <a:spLocks/>
          </p:cNvSpPr>
          <p:nvPr/>
        </p:nvSpPr>
        <p:spPr>
          <a:xfrm>
            <a:off x="4296900" y="3043261"/>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p:txBody>
      </p:sp>
      <p:sp>
        <p:nvSpPr>
          <p:cNvPr id="6" name="Right Arrow 5"/>
          <p:cNvSpPr/>
          <p:nvPr/>
        </p:nvSpPr>
        <p:spPr bwMode="auto">
          <a:xfrm>
            <a:off x="3003176" y="3827930"/>
            <a:ext cx="1120589" cy="67235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non-basic variable does not satisfy a bound, then fix it and propagate the change to all dependent variables. </a:t>
            </a:r>
            <a:r>
              <a:rPr lang="en-US" sz="2400" dirty="0" smtClean="0">
                <a:solidFill>
                  <a:srgbClr val="FF0000"/>
                </a:solidFill>
                <a:cs typeface="Calibri" pitchFamily="34" charset="0"/>
                <a:sym typeface="Symbol"/>
              </a:rPr>
              <a:t>Of course, we may introduce new “problems”.</a:t>
            </a:r>
            <a:endParaRPr lang="en-US" sz="2400" dirty="0" smtClean="0">
              <a:cs typeface="Calibri" pitchFamily="34" charset="0"/>
              <a:sym typeface="Symbol"/>
            </a:endParaRPr>
          </a:p>
        </p:txBody>
      </p:sp>
      <p:sp>
        <p:nvSpPr>
          <p:cNvPr id="4" name="Content Placeholder 15"/>
          <p:cNvSpPr txBox="1">
            <a:spLocks/>
          </p:cNvSpPr>
          <p:nvPr/>
        </p:nvSpPr>
        <p:spPr>
          <a:xfrm>
            <a:off x="1553700" y="2962579"/>
            <a:ext cx="1177308" cy="3197798"/>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 </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  0</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
        <p:nvSpPr>
          <p:cNvPr id="5" name="Content Placeholder 15"/>
          <p:cNvSpPr txBox="1">
            <a:spLocks/>
          </p:cNvSpPr>
          <p:nvPr/>
        </p:nvSpPr>
        <p:spPr>
          <a:xfrm>
            <a:off x="4296900" y="3043261"/>
            <a:ext cx="1177308" cy="3607141"/>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a:t>
            </a:r>
            <a:r>
              <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rPr>
              <a:t>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c</a:t>
            </a:r>
          </a:p>
          <a:p>
            <a:pPr>
              <a:lnSpc>
                <a:spcPct val="90000"/>
              </a:lnSpc>
              <a:spcBef>
                <a:spcPts val="600"/>
              </a:spcBef>
              <a:buSzPct val="90000"/>
            </a:pPr>
            <a:r>
              <a:rPr lang="en-US" sz="2400" b="1" dirty="0" smtClean="0">
                <a:solidFill>
                  <a:srgbClr val="FF0000"/>
                </a:solidFill>
                <a:latin typeface="Calibri" pitchFamily="34" charset="0"/>
                <a:cs typeface="Calibri" pitchFamily="34" charset="0"/>
                <a:sym typeface="Symbol"/>
              </a:rPr>
              <a:t>a  0</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p>
          <a:p>
            <a:pPr marL="0" marR="0" lvl="0" indent="0"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
        <p:nvSpPr>
          <p:cNvPr id="6" name="Right Arrow 5"/>
          <p:cNvSpPr/>
          <p:nvPr/>
        </p:nvSpPr>
        <p:spPr bwMode="auto">
          <a:xfrm>
            <a:off x="3003176" y="3827930"/>
            <a:ext cx="1120589" cy="672353"/>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997196"/>
          </a:xfrm>
        </p:spPr>
        <p:txBody>
          <a:bodyPr/>
          <a:lstStyle/>
          <a:p>
            <a:pPr marL="0" indent="0">
              <a:spcBef>
                <a:spcPts val="600"/>
              </a:spcBef>
              <a:buNone/>
            </a:pPr>
            <a:r>
              <a:rPr lang="en-US" sz="2400" dirty="0" smtClean="0">
                <a:cs typeface="Calibri" pitchFamily="34" charset="0"/>
                <a:sym typeface="Symbol"/>
              </a:rPr>
              <a:t>If the assignment of a basic variable does not satisfy a bound, then pivot it, fix it, and propagate the change to its new dependent variables. </a:t>
            </a:r>
          </a:p>
        </p:txBody>
      </p:sp>
      <p:sp>
        <p:nvSpPr>
          <p:cNvPr id="4" name="Content Placeholder 15"/>
          <p:cNvSpPr txBox="1">
            <a:spLocks/>
          </p:cNvSpPr>
          <p:nvPr/>
        </p:nvSpPr>
        <p:spPr>
          <a:xfrm>
            <a:off x="1419249" y="2944650"/>
            <a:ext cx="1177308"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c +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6" name="Content Placeholder 15"/>
          <p:cNvSpPr txBox="1">
            <a:spLocks/>
          </p:cNvSpPr>
          <p:nvPr/>
        </p:nvSpPr>
        <p:spPr>
          <a:xfrm>
            <a:off x="3122544" y="2971544"/>
            <a:ext cx="161980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a:t>
            </a:r>
            <a:r>
              <a:rPr lang="en-US" sz="2400" dirty="0" smtClean="0">
                <a:solidFill>
                  <a:schemeClr val="bg1"/>
                </a:solidFill>
                <a:latin typeface="Calibri" pitchFamily="34" charset="0"/>
                <a:cs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+ 2d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7" name="Content Placeholder 15"/>
          <p:cNvSpPr txBox="1">
            <a:spLocks/>
          </p:cNvSpPr>
          <p:nvPr/>
        </p:nvSpPr>
        <p:spPr>
          <a:xfrm>
            <a:off x="4942379" y="2989473"/>
            <a:ext cx="1619806" cy="2788456"/>
          </a:xfrm>
          <a:prstGeom prst="rect">
            <a:avLst/>
          </a:prstGeom>
        </p:spPr>
        <p:txBody>
          <a:bodyPr vert="horz" wrap="square"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a:t>
            </a:r>
            <a:r>
              <a:rPr lang="en-US" sz="2400" dirty="0" smtClean="0">
                <a:solidFill>
                  <a:schemeClr val="bg1"/>
                </a:solidFill>
                <a:latin typeface="Calibri" pitchFamily="34" charset="0"/>
                <a:cs typeface="Calibri" pitchFamily="34" charset="0"/>
                <a:sym typeface="Symbol"/>
              </a:rPr>
              <a:t>+</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 + 2d</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M(b)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M(c) = 1</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M(d) = 0</a:t>
            </a: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1  a </a:t>
            </a:r>
          </a:p>
        </p:txBody>
      </p:sp>
      <p:sp>
        <p:nvSpPr>
          <p:cNvPr id="8" name="Right Arrow 7"/>
          <p:cNvSpPr/>
          <p:nvPr/>
        </p:nvSpPr>
        <p:spPr bwMode="auto">
          <a:xfrm>
            <a:off x="2662537" y="3980330"/>
            <a:ext cx="295835" cy="43030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ight Arrow 8"/>
          <p:cNvSpPr/>
          <p:nvPr/>
        </p:nvSpPr>
        <p:spPr bwMode="auto">
          <a:xfrm>
            <a:off x="4392725" y="4025154"/>
            <a:ext cx="295835" cy="43030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845489" y="1709303"/>
            <a:ext cx="7548284" cy="3120854"/>
          </a:xfrm>
        </p:spPr>
        <p:txBody>
          <a:bodyPr/>
          <a:lstStyle/>
          <a:p>
            <a:pPr marL="0" indent="0">
              <a:spcBef>
                <a:spcPts val="600"/>
              </a:spcBef>
              <a:buNone/>
            </a:pPr>
            <a:r>
              <a:rPr lang="en-US" sz="2400" dirty="0" smtClean="0">
                <a:cs typeface="Calibri" pitchFamily="34" charset="0"/>
                <a:sym typeface="Symbol"/>
              </a:rPr>
              <a:t>Sometimes, a model cannot be repaired. It is pointless to pivot.</a:t>
            </a:r>
          </a:p>
          <a:p>
            <a:pPr>
              <a:spcBef>
                <a:spcPts val="600"/>
              </a:spcBef>
              <a:buNone/>
            </a:pPr>
            <a:endParaRPr lang="en-US" sz="2400" dirty="0" smtClean="0">
              <a:cs typeface="Calibri" pitchFamily="34" charset="0"/>
              <a:sym typeface="Symbol"/>
            </a:endParaRPr>
          </a:p>
          <a:p>
            <a:pPr>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b – c</a:t>
            </a:r>
          </a:p>
          <a:p>
            <a:pPr>
              <a:spcBef>
                <a:spcPts val="600"/>
              </a:spcBef>
              <a:buNone/>
            </a:pPr>
            <a:r>
              <a:rPr lang="en-US" sz="2400" dirty="0" smtClean="0">
                <a:cs typeface="Calibri" pitchFamily="34" charset="0"/>
                <a:sym typeface="Symbol"/>
              </a:rPr>
              <a:t>	a  0, 1  b, c  0</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M(b) = 1</a:t>
            </a:r>
          </a:p>
          <a:p>
            <a:pPr>
              <a:spcBef>
                <a:spcPts val="600"/>
              </a:spcBef>
              <a:buNone/>
            </a:pPr>
            <a:r>
              <a:rPr lang="en-US" sz="2400" dirty="0" smtClean="0">
                <a:cs typeface="Calibri" pitchFamily="34" charset="0"/>
                <a:sym typeface="Symbol"/>
              </a:rPr>
              <a:t>	M(c) = 0</a:t>
            </a:r>
          </a:p>
        </p:txBody>
      </p:sp>
      <p:sp>
        <p:nvSpPr>
          <p:cNvPr id="5" name="Rectangular Callout 4"/>
          <p:cNvSpPr/>
          <p:nvPr/>
        </p:nvSpPr>
        <p:spPr bwMode="auto">
          <a:xfrm>
            <a:off x="3881718" y="2205318"/>
            <a:ext cx="4862277" cy="2403079"/>
          </a:xfrm>
          <a:prstGeom prst="wedgeRectCallout">
            <a:avLst>
              <a:gd name="adj1" fmla="val -78793"/>
              <a:gd name="adj2" fmla="val -1282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The value of M(a) is too big. We</a:t>
            </a:r>
            <a:r>
              <a:rPr kumimoji="0" lang="en-US" sz="2400" b="0" i="0" u="none" strike="noStrike" cap="none" normalizeH="0" dirty="0" smtClean="0">
                <a:solidFill>
                  <a:schemeClr val="bg1"/>
                </a:solidFill>
                <a:latin typeface="Calibri" pitchFamily="34" charset="0"/>
                <a:cs typeface="Calibri" pitchFamily="34" charset="0"/>
              </a:rPr>
              <a:t> can reduce it by:</a:t>
            </a:r>
          </a:p>
          <a:p>
            <a:pPr marL="0" marR="0" indent="0" defTabSz="1096963" rtl="0" eaLnBrk="1" fontAlgn="base" latinLnBrk="0" hangingPunct="1">
              <a:lnSpc>
                <a:spcPct val="100000"/>
              </a:lnSpc>
              <a:spcBef>
                <a:spcPct val="0"/>
              </a:spcBef>
              <a:spcAft>
                <a:spcPct val="0"/>
              </a:spcAft>
              <a:buClrTx/>
              <a:buSzTx/>
              <a:buFontTx/>
              <a:buChar char="-"/>
              <a:tabLst/>
            </a:pPr>
            <a:r>
              <a:rPr lang="en-US" sz="2400" dirty="0" smtClean="0">
                <a:solidFill>
                  <a:schemeClr val="bg1"/>
                </a:solidFill>
                <a:latin typeface="Calibri" pitchFamily="34" charset="0"/>
                <a:cs typeface="Calibri" pitchFamily="34" charset="0"/>
              </a:rPr>
              <a:t> reducing M(b) </a:t>
            </a:r>
          </a:p>
          <a:p>
            <a:pPr lvl="1" defTabSz="1096963" fontAlgn="base">
              <a:spcBef>
                <a:spcPct val="0"/>
              </a:spcBef>
              <a:spcAft>
                <a:spcPct val="0"/>
              </a:spcAft>
            </a:pPr>
            <a:r>
              <a:rPr lang="en-US" sz="2400" dirty="0" smtClean="0">
                <a:solidFill>
                  <a:schemeClr val="bg1"/>
                </a:solidFill>
                <a:latin typeface="Calibri" pitchFamily="34" charset="0"/>
                <a:cs typeface="Calibri" pitchFamily="34" charset="0"/>
              </a:rPr>
              <a:t>not possible b is at lower bound</a:t>
            </a:r>
          </a:p>
          <a:p>
            <a:pPr marL="0" marR="0" indent="0" defTabSz="1096963" rtl="0" eaLnBrk="1" fontAlgn="base" latinLnBrk="0" hangingPunct="1">
              <a:lnSpc>
                <a:spcPct val="100000"/>
              </a:lnSpc>
              <a:spcBef>
                <a:spcPct val="0"/>
              </a:spcBef>
              <a:spcAft>
                <a:spcPct val="0"/>
              </a:spcAft>
              <a:buClrTx/>
              <a:buSzTx/>
              <a:buFontTx/>
              <a:buChar char="-"/>
              <a:tabLst/>
            </a:pPr>
            <a:r>
              <a:rPr kumimoji="0" lang="en-US" sz="2400" b="0" i="0" u="none" strike="noStrike" cap="none" normalizeH="0" baseline="0" dirty="0" smtClean="0">
                <a:solidFill>
                  <a:schemeClr val="bg1"/>
                </a:solidFill>
                <a:latin typeface="Calibri" pitchFamily="34" charset="0"/>
                <a:cs typeface="Calibri" pitchFamily="34" charset="0"/>
              </a:rPr>
              <a:t> increasing M(c)</a:t>
            </a:r>
          </a:p>
          <a:p>
            <a:pPr lvl="1" defTabSz="1096963" fontAlgn="base">
              <a:spcBef>
                <a:spcPct val="0"/>
              </a:spcBef>
              <a:spcAft>
                <a:spcPct val="0"/>
              </a:spcAft>
            </a:pPr>
            <a:r>
              <a:rPr lang="en-US" sz="2400" dirty="0" smtClean="0">
                <a:solidFill>
                  <a:schemeClr val="bg1"/>
                </a:solidFill>
                <a:latin typeface="Calibri" pitchFamily="34" charset="0"/>
                <a:cs typeface="Calibri" pitchFamily="34" charset="0"/>
              </a:rPr>
              <a:t>not possible c is at upper bound</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
        <p:nvSpPr>
          <p:cNvPr id="7" name="Content Placeholder 15"/>
          <p:cNvSpPr txBox="1">
            <a:spLocks/>
          </p:cNvSpPr>
          <p:nvPr/>
        </p:nvSpPr>
        <p:spPr>
          <a:xfrm>
            <a:off x="908242" y="5438622"/>
            <a:ext cx="5411876" cy="741742"/>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  0, 1 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1</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2</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 0, </a:t>
            </a:r>
            <a:r>
              <a:rPr lang="en-US" sz="2400" dirty="0" smtClean="0">
                <a:solidFill>
                  <a:srgbClr val="FF0000"/>
                </a:solidFill>
                <a:latin typeface="Calibri" pitchFamily="34" charset="0"/>
                <a:cs typeface="Calibri" pitchFamily="34" charset="0"/>
                <a:sym typeface="Symbol"/>
              </a:rPr>
              <a:t>0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is</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inconsistent</a:t>
            </a:r>
            <a:endParaRPr lang="en-US" sz="2400" baseline="0"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Difference Logic:   a – b </a:t>
            </a:r>
            <a:r>
              <a:rPr lang="en-US" dirty="0" smtClean="0">
                <a:cs typeface="Calibri" pitchFamily="34" charset="0"/>
                <a:sym typeface="Symbol"/>
              </a:rPr>
              <a:t> 5</a:t>
            </a:r>
            <a:endParaRPr lang="en-US" dirty="0">
              <a:latin typeface="Calibri" pitchFamily="34" charset="0"/>
              <a:cs typeface="Calibri" pitchFamily="34" charset="0"/>
            </a:endParaRPr>
          </a:p>
        </p:txBody>
      </p:sp>
      <p:sp>
        <p:nvSpPr>
          <p:cNvPr id="7" name="Content Placeholder 15"/>
          <p:cNvSpPr txBox="1">
            <a:spLocks/>
          </p:cNvSpPr>
          <p:nvPr/>
        </p:nvSpPr>
        <p:spPr>
          <a:xfrm>
            <a:off x="731109" y="2011185"/>
            <a:ext cx="7167448" cy="3939540"/>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Very useful in practice!</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Most arithmetical constraints in software verification/analysis are in this fragment.</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 := x + 1</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+ 1</a:t>
            </a:r>
          </a:p>
          <a:p>
            <a:pPr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a:t>
            </a:r>
            <a:r>
              <a:rPr lang="en-US" sz="2400" dirty="0" smtClean="0">
                <a:solidFill>
                  <a:srgbClr val="FF0000"/>
                </a:solidFill>
                <a:sym typeface="Symbol"/>
              </a:rPr>
              <a:t> </a:t>
            </a:r>
            <a:r>
              <a:rPr lang="en-US" sz="2400" dirty="0" smtClean="0">
                <a:solidFill>
                  <a:srgbClr val="FF0000"/>
                </a:solidFill>
                <a:latin typeface="Calibri" pitchFamily="34" charset="0"/>
                <a:cs typeface="Calibri" pitchFamily="34" charset="0"/>
                <a:sym typeface="Symbol"/>
              </a:rPr>
              <a:t>1, x</a:t>
            </a:r>
            <a:r>
              <a:rPr lang="en-US" sz="2400" baseline="-25000" dirty="0" smtClean="0">
                <a:solidFill>
                  <a:srgbClr val="FF0000"/>
                </a:solidFill>
                <a:latin typeface="Calibri" pitchFamily="34" charset="0"/>
                <a:cs typeface="Calibri" pitchFamily="34" charset="0"/>
                <a:sym typeface="Symbol"/>
              </a:rPr>
              <a:t>0</a:t>
            </a:r>
            <a:r>
              <a:rPr lang="en-US" sz="2400" dirty="0" smtClean="0">
                <a:solidFill>
                  <a:srgbClr val="FF0000"/>
                </a:solidFill>
                <a:latin typeface="Calibri" pitchFamily="34" charset="0"/>
                <a:cs typeface="Calibri" pitchFamily="34" charset="0"/>
                <a:sym typeface="Symbol"/>
              </a:rPr>
              <a:t> - x</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a:t>
            </a:r>
            <a:r>
              <a:rPr lang="en-US" sz="2400" dirty="0" smtClean="0">
                <a:solidFill>
                  <a:srgbClr val="FF0000"/>
                </a:solidFill>
                <a:sym typeface="Symbol"/>
              </a:rPr>
              <a:t> -</a:t>
            </a:r>
            <a:r>
              <a:rPr lang="en-US" sz="2400" dirty="0" smtClean="0">
                <a:solidFill>
                  <a:srgbClr val="FF0000"/>
                </a:solidFill>
                <a:latin typeface="Calibri" pitchFamily="34" charset="0"/>
                <a:cs typeface="Calibri" pitchFamily="34" charset="0"/>
                <a:sym typeface="Symbol"/>
              </a:rPr>
              <a:t>1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8" name="Down Arrow 7"/>
          <p:cNvSpPr/>
          <p:nvPr/>
        </p:nvSpPr>
        <p:spPr bwMode="auto">
          <a:xfrm>
            <a:off x="4061012" y="4303058"/>
            <a:ext cx="376517" cy="41237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Down Arrow 8"/>
          <p:cNvSpPr/>
          <p:nvPr/>
        </p:nvSpPr>
        <p:spPr bwMode="auto">
          <a:xfrm>
            <a:off x="4069972" y="5145763"/>
            <a:ext cx="376517" cy="412377"/>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“Repairing Models”</a:t>
            </a:r>
            <a:endParaRPr lang="en-US" dirty="0"/>
          </a:p>
        </p:txBody>
      </p:sp>
      <p:sp>
        <p:nvSpPr>
          <p:cNvPr id="87" name="Content Placeholder 15"/>
          <p:cNvSpPr>
            <a:spLocks noGrp="1"/>
          </p:cNvSpPr>
          <p:nvPr>
            <p:ph idx="1"/>
          </p:nvPr>
        </p:nvSpPr>
        <p:spPr>
          <a:xfrm>
            <a:off x="0" y="2336833"/>
            <a:ext cx="4094064" cy="2788456"/>
          </a:xfrm>
        </p:spPr>
        <p:txBody>
          <a:bodyPr/>
          <a:lstStyle/>
          <a:p>
            <a:pPr>
              <a:spcBef>
                <a:spcPts val="600"/>
              </a:spcBef>
              <a:buNone/>
            </a:pPr>
            <a:r>
              <a:rPr lang="en-US" sz="2400" dirty="0" smtClean="0">
                <a:cs typeface="Calibri" pitchFamily="34" charset="0"/>
                <a:sym typeface="Symbol"/>
              </a:rPr>
              <a:t>		s</a:t>
            </a:r>
            <a:r>
              <a:rPr lang="en-US" sz="2400" baseline="-25000" dirty="0" smtClean="0">
                <a:cs typeface="Calibri" pitchFamily="34" charset="0"/>
                <a:sym typeface="Symbol"/>
              </a:rPr>
              <a:t>1 </a:t>
            </a:r>
            <a:r>
              <a:rPr lang="en-US" sz="2400" dirty="0" smtClean="0">
                <a:cs typeface="Calibri" pitchFamily="34" charset="0"/>
                <a:sym typeface="Symbol"/>
              </a:rPr>
              <a:t> a + d, s</a:t>
            </a:r>
            <a:r>
              <a:rPr lang="en-US" sz="2400" baseline="-25000" dirty="0" smtClean="0">
                <a:cs typeface="Calibri" pitchFamily="34" charset="0"/>
                <a:sym typeface="Symbol"/>
              </a:rPr>
              <a:t>2 </a:t>
            </a:r>
            <a:r>
              <a:rPr lang="en-US" sz="2400" dirty="0" smtClean="0">
                <a:cs typeface="Calibri" pitchFamily="34" charset="0"/>
                <a:sym typeface="Symbol"/>
              </a:rPr>
              <a:t> c + d</a:t>
            </a:r>
            <a:r>
              <a:rPr lang="en-US" sz="2400" baseline="-25000" dirty="0" smtClean="0">
                <a:cs typeface="Calibri" pitchFamily="34" charset="0"/>
                <a:sym typeface="Symbol"/>
              </a:rPr>
              <a:t> </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a:t>
            </a:r>
            <a:r>
              <a:rPr lang="en-US" sz="2400" dirty="0" smtClean="0">
                <a:solidFill>
                  <a:srgbClr val="FF0000"/>
                </a:solidFill>
                <a:cs typeface="Calibri" pitchFamily="34" charset="0"/>
                <a:sym typeface="Symbol"/>
              </a:rPr>
              <a:t>a</a:t>
            </a:r>
            <a:r>
              <a:rPr lang="en-US" sz="2400" dirty="0" smtClean="0">
                <a:cs typeface="Calibri" pitchFamily="34" charset="0"/>
                <a:sym typeface="Symbol"/>
              </a:rPr>
              <a:t> = s</a:t>
            </a:r>
            <a:r>
              <a:rPr lang="en-US" sz="2400" baseline="-25000" dirty="0" smtClean="0">
                <a:cs typeface="Calibri" pitchFamily="34" charset="0"/>
                <a:sym typeface="Symbol"/>
              </a:rPr>
              <a:t>1</a:t>
            </a:r>
            <a:r>
              <a:rPr lang="en-US" sz="2400" dirty="0" smtClean="0">
                <a:cs typeface="Calibri" pitchFamily="34" charset="0"/>
                <a:sym typeface="Symbol"/>
              </a:rPr>
              <a:t> – s</a:t>
            </a:r>
            <a:r>
              <a:rPr lang="en-US" sz="2400" baseline="-25000" dirty="0" smtClean="0">
                <a:cs typeface="Calibri" pitchFamily="34" charset="0"/>
                <a:sym typeface="Symbol"/>
              </a:rPr>
              <a:t>2 </a:t>
            </a:r>
            <a:r>
              <a:rPr lang="en-US" sz="2400" dirty="0" smtClean="0">
                <a:cs typeface="Calibri" pitchFamily="34" charset="0"/>
                <a:sym typeface="Symbol"/>
              </a:rPr>
              <a:t>+ c</a:t>
            </a:r>
          </a:p>
          <a:p>
            <a:pPr>
              <a:spcBef>
                <a:spcPts val="600"/>
              </a:spcBef>
              <a:buNone/>
            </a:pPr>
            <a:r>
              <a:rPr lang="en-US" sz="2400" dirty="0" smtClean="0">
                <a:cs typeface="Calibri" pitchFamily="34" charset="0"/>
                <a:sym typeface="Symbol"/>
              </a:rPr>
              <a:t>		a  0, 1  s</a:t>
            </a:r>
            <a:r>
              <a:rPr lang="en-US" sz="2400" baseline="-25000" dirty="0" smtClean="0">
                <a:cs typeface="Calibri" pitchFamily="34" charset="0"/>
                <a:sym typeface="Symbol"/>
              </a:rPr>
              <a:t>1</a:t>
            </a:r>
            <a:r>
              <a:rPr lang="en-US" sz="2400" dirty="0" smtClean="0">
                <a:cs typeface="Calibri" pitchFamily="34" charset="0"/>
                <a:sym typeface="Symbol"/>
              </a:rPr>
              <a:t>, s</a:t>
            </a:r>
            <a:r>
              <a:rPr lang="en-US" sz="2400" baseline="-25000" dirty="0" smtClean="0">
                <a:cs typeface="Calibri" pitchFamily="34" charset="0"/>
                <a:sym typeface="Symbol"/>
              </a:rPr>
              <a:t>2</a:t>
            </a:r>
            <a:r>
              <a:rPr lang="en-US" sz="2400" dirty="0" smtClean="0">
                <a:cs typeface="Calibri" pitchFamily="34" charset="0"/>
                <a:sym typeface="Symbol"/>
              </a:rPr>
              <a:t>  0, 0  c</a:t>
            </a:r>
          </a:p>
          <a:p>
            <a:pPr>
              <a:spcBef>
                <a:spcPts val="600"/>
              </a:spcBef>
              <a:buNone/>
            </a:pPr>
            <a:r>
              <a:rPr lang="en-US" sz="2400" dirty="0" smtClean="0">
                <a:cs typeface="Calibri" pitchFamily="34" charset="0"/>
                <a:sym typeface="Symbol"/>
              </a:rPr>
              <a:t>		M(a)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1</a:t>
            </a:r>
            <a:r>
              <a:rPr lang="en-US" sz="2400" dirty="0" smtClean="0">
                <a:cs typeface="Calibri" pitchFamily="34" charset="0"/>
                <a:sym typeface="Symbol"/>
              </a:rPr>
              <a:t>) = 1</a:t>
            </a:r>
          </a:p>
          <a:p>
            <a:pPr>
              <a:spcBef>
                <a:spcPts val="600"/>
              </a:spcBef>
              <a:buNone/>
            </a:pPr>
            <a:r>
              <a:rPr lang="en-US" sz="2400" dirty="0" smtClean="0">
                <a:cs typeface="Calibri" pitchFamily="34" charset="0"/>
                <a:sym typeface="Symbol"/>
              </a:rPr>
              <a:t>		M(s</a:t>
            </a:r>
            <a:r>
              <a:rPr lang="en-US" sz="2400" baseline="-25000" dirty="0" smtClean="0">
                <a:cs typeface="Calibri" pitchFamily="34" charset="0"/>
                <a:sym typeface="Symbol"/>
              </a:rPr>
              <a:t>2</a:t>
            </a:r>
            <a:r>
              <a:rPr lang="en-US" sz="2400" dirty="0" smtClean="0">
                <a:cs typeface="Calibri" pitchFamily="34" charset="0"/>
                <a:sym typeface="Symbol"/>
              </a:rPr>
              <a:t>) = 0</a:t>
            </a:r>
          </a:p>
          <a:p>
            <a:pPr>
              <a:spcBef>
                <a:spcPts val="600"/>
              </a:spcBef>
              <a:buNone/>
            </a:pPr>
            <a:r>
              <a:rPr lang="en-US" sz="2400" dirty="0" smtClean="0">
                <a:cs typeface="Calibri" pitchFamily="34" charset="0"/>
                <a:sym typeface="Symbol"/>
              </a:rPr>
              <a:t>		M(c) = 0</a:t>
            </a:r>
          </a:p>
        </p:txBody>
      </p:sp>
      <p:sp>
        <p:nvSpPr>
          <p:cNvPr id="6" name="Content Placeholder 15"/>
          <p:cNvSpPr txBox="1">
            <a:spLocks/>
          </p:cNvSpPr>
          <p:nvPr/>
        </p:nvSpPr>
        <p:spPr>
          <a:xfrm>
            <a:off x="997889" y="1861703"/>
            <a:ext cx="7548284" cy="332399"/>
          </a:xfrm>
          <a:prstGeom prst="rect">
            <a:avLst/>
          </a:prstGeom>
        </p:spPr>
        <p:txBody>
          <a:bodyPr vert="horz" lIns="0" tIns="0" rIns="0" bIns="0" rtlCol="0">
            <a:spAutoFit/>
          </a:bodyPr>
          <a:lstStyle/>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Extracting proof from failed repair attempts is easy.</a:t>
            </a:r>
          </a:p>
        </p:txBody>
      </p:sp>
      <p:sp>
        <p:nvSpPr>
          <p:cNvPr id="7" name="Content Placeholder 15"/>
          <p:cNvSpPr txBox="1">
            <a:spLocks/>
          </p:cNvSpPr>
          <p:nvPr/>
        </p:nvSpPr>
        <p:spPr>
          <a:xfrm>
            <a:off x="908241" y="5438623"/>
            <a:ext cx="7159993" cy="1151084"/>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a  0, 1 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1</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s</a:t>
            </a:r>
            <a:r>
              <a:rPr kumimoji="0" lang="en-US" sz="2400" b="0" i="0" u="none" strike="noStrike" kern="1200" cap="none" spc="0" normalizeH="0" baseline="-25000" noProof="0" dirty="0" smtClean="0">
                <a:ln>
                  <a:noFill/>
                </a:ln>
                <a:solidFill>
                  <a:srgbClr val="FF0000"/>
                </a:solidFill>
                <a:effectLst/>
                <a:uLnTx/>
                <a:uFillTx/>
                <a:latin typeface="Calibri" pitchFamily="34" charset="0"/>
                <a:ea typeface="+mn-ea"/>
                <a:cs typeface="Calibri" pitchFamily="34" charset="0"/>
                <a:sym typeface="Symbol"/>
              </a:rPr>
              <a:t>2</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  0, 0  c }</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is</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inconsistent</a:t>
            </a:r>
            <a:endParaRPr lang="en-US" sz="2400" baseline="0" dirty="0" smtClean="0">
              <a:solidFill>
                <a:srgbClr val="FF0000"/>
              </a:solidFill>
              <a:latin typeface="Calibri" pitchFamily="34" charset="0"/>
              <a:cs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marL="384954" indent="-384954">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 a  0,  1  a + d,  c + d  0,  0  c } is inconsistent</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Strict Inequalities</a:t>
            </a:r>
            <a:endParaRPr lang="en-US" dirty="0">
              <a:latin typeface="Calibri" pitchFamily="34" charset="0"/>
              <a:cs typeface="Calibri" pitchFamily="34" charset="0"/>
            </a:endParaRPr>
          </a:p>
        </p:txBody>
      </p:sp>
      <p:pic>
        <p:nvPicPr>
          <p:cNvPr id="22530" name="Picture 2"/>
          <p:cNvPicPr>
            <a:picLocks noChangeAspect="1" noChangeArrowheads="1"/>
          </p:cNvPicPr>
          <p:nvPr/>
        </p:nvPicPr>
        <p:blipFill>
          <a:blip r:embed="rId2" cstate="print"/>
          <a:srcRect/>
          <a:stretch>
            <a:fillRect/>
          </a:stretch>
        </p:blipFill>
        <p:spPr bwMode="auto">
          <a:xfrm>
            <a:off x="519673" y="1882869"/>
            <a:ext cx="8086725" cy="4562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1021813" y="1996991"/>
            <a:ext cx="6858000" cy="47148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2050" name="Picture 2"/>
          <p:cNvPicPr>
            <a:picLocks noChangeAspect="1" noChangeArrowheads="1"/>
          </p:cNvPicPr>
          <p:nvPr/>
        </p:nvPicPr>
        <p:blipFill>
          <a:blip r:embed="rId2" cstate="print"/>
          <a:srcRect/>
          <a:stretch>
            <a:fillRect/>
          </a:stretch>
        </p:blipFill>
        <p:spPr bwMode="auto">
          <a:xfrm>
            <a:off x="1086137" y="2055919"/>
            <a:ext cx="6905625" cy="45529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3074" name="Picture 2"/>
          <p:cNvPicPr>
            <a:picLocks noChangeAspect="1" noChangeArrowheads="1"/>
          </p:cNvPicPr>
          <p:nvPr/>
        </p:nvPicPr>
        <p:blipFill>
          <a:blip r:embed="rId2" cstate="print"/>
          <a:srcRect/>
          <a:stretch>
            <a:fillRect/>
          </a:stretch>
        </p:blipFill>
        <p:spPr bwMode="auto">
          <a:xfrm>
            <a:off x="1092964" y="2060682"/>
            <a:ext cx="6781800" cy="4543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pic>
        <p:nvPicPr>
          <p:cNvPr id="4098" name="Picture 2"/>
          <p:cNvPicPr>
            <a:picLocks noChangeAspect="1" noChangeArrowheads="1"/>
          </p:cNvPicPr>
          <p:nvPr/>
        </p:nvPicPr>
        <p:blipFill>
          <a:blip r:embed="rId2" cstate="print"/>
          <a:srcRect/>
          <a:stretch>
            <a:fillRect/>
          </a:stretch>
        </p:blipFill>
        <p:spPr bwMode="auto">
          <a:xfrm>
            <a:off x="1092391" y="2030328"/>
            <a:ext cx="6915150" cy="4648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pic>
        <p:nvPicPr>
          <p:cNvPr id="5122" name="Picture 2"/>
          <p:cNvPicPr>
            <a:picLocks noChangeAspect="1" noChangeArrowheads="1"/>
          </p:cNvPicPr>
          <p:nvPr/>
        </p:nvPicPr>
        <p:blipFill>
          <a:blip r:embed="rId2" cstate="print"/>
          <a:srcRect/>
          <a:stretch>
            <a:fillRect/>
          </a:stretch>
        </p:blipFill>
        <p:spPr bwMode="auto">
          <a:xfrm>
            <a:off x="1078390" y="2022295"/>
            <a:ext cx="6877050" cy="46863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pic>
        <p:nvPicPr>
          <p:cNvPr id="6146" name="Picture 2"/>
          <p:cNvPicPr>
            <a:picLocks noChangeAspect="1" noChangeArrowheads="1"/>
          </p:cNvPicPr>
          <p:nvPr/>
        </p:nvPicPr>
        <p:blipFill>
          <a:blip r:embed="rId2" cstate="print"/>
          <a:srcRect/>
          <a:stretch>
            <a:fillRect/>
          </a:stretch>
        </p:blipFill>
        <p:spPr bwMode="auto">
          <a:xfrm>
            <a:off x="1084931" y="2005024"/>
            <a:ext cx="6819900" cy="46767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pic>
        <p:nvPicPr>
          <p:cNvPr id="7170" name="Picture 2"/>
          <p:cNvPicPr>
            <a:picLocks noChangeAspect="1" noChangeArrowheads="1"/>
          </p:cNvPicPr>
          <p:nvPr/>
        </p:nvPicPr>
        <p:blipFill>
          <a:blip r:embed="rId2" cstate="print"/>
          <a:srcRect/>
          <a:stretch>
            <a:fillRect/>
          </a:stretch>
        </p:blipFill>
        <p:spPr bwMode="auto">
          <a:xfrm>
            <a:off x="1054578" y="2019311"/>
            <a:ext cx="6924675" cy="46482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059340" y="1999975"/>
            <a:ext cx="6915150" cy="47529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Job shop scheduling</a:t>
            </a:r>
            <a:endParaRPr lang="en-US" dirty="0">
              <a:latin typeface="Calibri" pitchFamily="34" charset="0"/>
              <a:cs typeface="Calibri" pitchFamily="34" charset="0"/>
            </a:endParaRPr>
          </a:p>
        </p:txBody>
      </p:sp>
      <p:pic>
        <p:nvPicPr>
          <p:cNvPr id="3075" name="Picture 3"/>
          <p:cNvPicPr>
            <a:picLocks noChangeAspect="1" noChangeArrowheads="1"/>
          </p:cNvPicPr>
          <p:nvPr/>
        </p:nvPicPr>
        <p:blipFill>
          <a:blip r:embed="rId2" cstate="print"/>
          <a:srcRect/>
          <a:stretch>
            <a:fillRect/>
          </a:stretch>
        </p:blipFill>
        <p:spPr bwMode="auto">
          <a:xfrm>
            <a:off x="119063" y="2179833"/>
            <a:ext cx="8905875" cy="30003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064103" y="2017246"/>
            <a:ext cx="6905625" cy="47625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1082866" y="2039853"/>
            <a:ext cx="6934200" cy="46291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1073341" y="2017819"/>
            <a:ext cx="6953250" cy="46291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1065595" y="2035377"/>
            <a:ext cx="6924675" cy="45720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1047810" y="2013057"/>
            <a:ext cx="7400925" cy="46386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1049361" y="2006516"/>
            <a:ext cx="7772400" cy="46958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1002023" y="1978227"/>
            <a:ext cx="7800975" cy="46863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1066919" y="2035091"/>
            <a:ext cx="7715250" cy="46386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995482" y="1979719"/>
            <a:ext cx="7858125" cy="47053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043393" y="2027344"/>
            <a:ext cx="7696200" cy="46101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Difference Logic</a:t>
            </a:r>
            <a:endParaRPr lang="en-US" dirty="0">
              <a:latin typeface="Calibri" pitchFamily="34" charset="0"/>
              <a:cs typeface="Calibri" pitchFamily="34" charset="0"/>
            </a:endParaRPr>
          </a:p>
        </p:txBody>
      </p:sp>
      <p:pic>
        <p:nvPicPr>
          <p:cNvPr id="1027" name="Picture 3"/>
          <p:cNvPicPr>
            <a:picLocks noChangeAspect="1" noChangeArrowheads="1"/>
          </p:cNvPicPr>
          <p:nvPr/>
        </p:nvPicPr>
        <p:blipFill>
          <a:blip r:embed="rId2" cstate="print"/>
          <a:srcRect/>
          <a:stretch>
            <a:fillRect/>
          </a:stretch>
        </p:blipFill>
        <p:spPr bwMode="auto">
          <a:xfrm>
            <a:off x="1436034" y="2910448"/>
            <a:ext cx="4210050" cy="40957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cstate="print"/>
          <a:srcRect/>
          <a:stretch>
            <a:fillRect/>
          </a:stretch>
        </p:blipFill>
        <p:spPr bwMode="auto">
          <a:xfrm>
            <a:off x="1110495" y="2222710"/>
            <a:ext cx="6438900" cy="3829050"/>
          </a:xfrm>
          <a:prstGeom prst="rect">
            <a:avLst/>
          </a:prstGeom>
          <a:noFill/>
          <a:ln w="9525">
            <a:noFill/>
            <a:miter lim="800000"/>
            <a:headEnd/>
            <a:tailEnd/>
          </a:ln>
          <a:effectLst/>
        </p:spPr>
      </p:pic>
      <p:sp>
        <p:nvSpPr>
          <p:cNvPr id="7" name="Content Placeholder 15"/>
          <p:cNvSpPr txBox="1">
            <a:spLocks/>
          </p:cNvSpPr>
          <p:nvPr/>
        </p:nvSpPr>
        <p:spPr>
          <a:xfrm>
            <a:off x="829721" y="1437444"/>
            <a:ext cx="7167448" cy="1151084"/>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Chasing negative cycles!</a:t>
            </a:r>
          </a:p>
          <a:p>
            <a:pPr marL="384954" indent="-384954" algn="ctr">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Algorithms based on Bellman-Ford (O(</a:t>
            </a:r>
            <a:r>
              <a:rPr lang="en-US" sz="2400" dirty="0" err="1" smtClean="0">
                <a:solidFill>
                  <a:schemeClr val="bg1"/>
                </a:solidFill>
                <a:latin typeface="Calibri" pitchFamily="34" charset="0"/>
                <a:cs typeface="Calibri" pitchFamily="34" charset="0"/>
                <a:sym typeface="Symbol"/>
              </a:rPr>
              <a:t>mn</a:t>
            </a:r>
            <a:r>
              <a:rPr lang="en-US" sz="2400" dirty="0" smtClean="0">
                <a:solidFill>
                  <a:schemeClr val="bg1"/>
                </a:solidFill>
                <a:latin typeface="Calibri" pitchFamily="34" charset="0"/>
                <a:cs typeface="Calibri" pitchFamily="34" charset="0"/>
                <a:sym typeface="Symbol"/>
              </a:rPr>
              <a:t>)).</a:t>
            </a:r>
            <a:endParaRPr lang="en-US" sz="2400" dirty="0" smtClean="0">
              <a:solidFill>
                <a:schemeClr val="bg1"/>
              </a:solidFill>
              <a:latin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lang="en-US" sz="2400" dirty="0" smtClean="0">
                <a:solidFill>
                  <a:srgbClr val="FF0000"/>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1071682" y="2024074"/>
            <a:ext cx="7705725" cy="46386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1040696" y="1975876"/>
            <a:ext cx="7591425" cy="48672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srcRect/>
          <a:stretch>
            <a:fillRect/>
          </a:stretch>
        </p:blipFill>
        <p:spPr bwMode="auto">
          <a:xfrm>
            <a:off x="1061238" y="2013343"/>
            <a:ext cx="7572375" cy="45720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cstate="print"/>
          <a:srcRect/>
          <a:stretch>
            <a:fillRect/>
          </a:stretch>
        </p:blipFill>
        <p:spPr bwMode="auto">
          <a:xfrm>
            <a:off x="1062730" y="2008294"/>
            <a:ext cx="7591425" cy="46482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ChangeAspect="1" noChangeArrowheads="1"/>
          </p:cNvPicPr>
          <p:nvPr/>
        </p:nvPicPr>
        <p:blipFill>
          <a:blip r:embed="rId2" cstate="print"/>
          <a:srcRect/>
          <a:stretch>
            <a:fillRect/>
          </a:stretch>
        </p:blipFill>
        <p:spPr bwMode="auto">
          <a:xfrm>
            <a:off x="1075525" y="2051157"/>
            <a:ext cx="7543800" cy="45624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ChangeAspect="1" noChangeArrowheads="1"/>
          </p:cNvPicPr>
          <p:nvPr/>
        </p:nvPicPr>
        <p:blipFill>
          <a:blip r:embed="rId2" cstate="print"/>
          <a:srcRect/>
          <a:stretch>
            <a:fillRect/>
          </a:stretch>
        </p:blipFill>
        <p:spPr bwMode="auto">
          <a:xfrm>
            <a:off x="1013895" y="1957961"/>
            <a:ext cx="7600950" cy="46386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2" cstate="print"/>
          <a:srcRect/>
          <a:stretch>
            <a:fillRect/>
          </a:stretch>
        </p:blipFill>
        <p:spPr bwMode="auto">
          <a:xfrm>
            <a:off x="1081777" y="2025845"/>
            <a:ext cx="7553325" cy="45910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cstate="print"/>
          <a:srcRect/>
          <a:stretch>
            <a:fillRect/>
          </a:stretch>
        </p:blipFill>
        <p:spPr bwMode="auto">
          <a:xfrm>
            <a:off x="1058251" y="2026129"/>
            <a:ext cx="7534275" cy="45243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ChangeAspect="1" noChangeArrowheads="1"/>
          </p:cNvPicPr>
          <p:nvPr/>
        </p:nvPicPr>
        <p:blipFill>
          <a:blip r:embed="rId2" cstate="print"/>
          <a:srcRect/>
          <a:stretch>
            <a:fillRect/>
          </a:stretch>
        </p:blipFill>
        <p:spPr bwMode="auto">
          <a:xfrm>
            <a:off x="1056472" y="2024064"/>
            <a:ext cx="7581900" cy="46386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p:cNvPicPr>
            <a:picLocks noChangeAspect="1" noChangeArrowheads="1"/>
          </p:cNvPicPr>
          <p:nvPr/>
        </p:nvPicPr>
        <p:blipFill>
          <a:blip r:embed="rId2" cstate="print"/>
          <a:srcRect/>
          <a:stretch>
            <a:fillRect/>
          </a:stretch>
        </p:blipFill>
        <p:spPr bwMode="auto">
          <a:xfrm>
            <a:off x="1053491" y="2011851"/>
            <a:ext cx="7543800" cy="45529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Standard Simplex</a:t>
            </a:r>
            <a:endParaRPr lang="en-US" dirty="0">
              <a:latin typeface="Calibri" pitchFamily="34" charset="0"/>
              <a:cs typeface="Calibri" pitchFamily="34" charset="0"/>
            </a:endParaRPr>
          </a:p>
        </p:txBody>
      </p:sp>
      <p:sp>
        <p:nvSpPr>
          <p:cNvPr id="7" name="Content Placeholder 15"/>
          <p:cNvSpPr txBox="1">
            <a:spLocks/>
          </p:cNvSpPr>
          <p:nvPr/>
        </p:nvSpPr>
        <p:spPr>
          <a:xfrm>
            <a:off x="188259" y="1670534"/>
            <a:ext cx="8633012" cy="2379113"/>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Many solvers (e.g., ICS, Simplify) are based on the Standard Simplex.</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a</a:t>
            </a:r>
            <a:r>
              <a:rPr lang="en-US" sz="2400" dirty="0" smtClean="0">
                <a:solidFill>
                  <a:schemeClr val="bg1"/>
                </a:solidFill>
                <a:latin typeface="Calibri" pitchFamily="34" charset="0"/>
                <a:cs typeface="Calibri" pitchFamily="34" charset="0"/>
                <a:sym typeface="Symbol"/>
              </a:rPr>
              <a:t> - d + 2e 	=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b</a:t>
            </a:r>
            <a:r>
              <a:rPr lang="en-US" sz="2400" dirty="0" smtClean="0">
                <a:solidFill>
                  <a:schemeClr val="bg1"/>
                </a:solidFill>
                <a:latin typeface="Calibri" pitchFamily="34" charset="0"/>
                <a:cs typeface="Calibri" pitchFamily="34" charset="0"/>
                <a:sym typeface="Symbol"/>
              </a:rPr>
              <a:t> - d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lang="en-US" sz="2400" dirty="0" smtClean="0">
                <a:solidFill>
                  <a:schemeClr val="bg1"/>
                </a:solidFill>
                <a:latin typeface="Calibri" pitchFamily="34" charset="0"/>
                <a:cs typeface="Calibri" pitchFamily="34" charset="0"/>
                <a:sym typeface="Symbol"/>
              </a:rPr>
              <a:t>  + d - e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 b, c, d, e ≥ 0</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p:cNvPicPr>
            <a:picLocks noChangeAspect="1" noChangeArrowheads="1"/>
          </p:cNvPicPr>
          <p:nvPr/>
        </p:nvPicPr>
        <p:blipFill>
          <a:blip r:embed="rId2" cstate="print"/>
          <a:srcRect/>
          <a:stretch>
            <a:fillRect/>
          </a:stretch>
        </p:blipFill>
        <p:spPr bwMode="auto">
          <a:xfrm>
            <a:off x="1059746" y="2029123"/>
            <a:ext cx="7553325" cy="45624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p:cNvPicPr>
            <a:picLocks noChangeAspect="1" noChangeArrowheads="1"/>
          </p:cNvPicPr>
          <p:nvPr/>
        </p:nvPicPr>
        <p:blipFill>
          <a:blip r:embed="rId2" cstate="print"/>
          <a:srcRect/>
          <a:stretch>
            <a:fillRect/>
          </a:stretch>
        </p:blipFill>
        <p:spPr bwMode="auto">
          <a:xfrm>
            <a:off x="1033176" y="2030615"/>
            <a:ext cx="7143750" cy="45815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2"/>
          <p:cNvPicPr>
            <a:picLocks noChangeAspect="1" noChangeArrowheads="1"/>
          </p:cNvPicPr>
          <p:nvPr/>
        </p:nvPicPr>
        <p:blipFill>
          <a:blip r:embed="rId2" cstate="print"/>
          <a:srcRect/>
          <a:stretch>
            <a:fillRect/>
          </a:stretch>
        </p:blipFill>
        <p:spPr bwMode="auto">
          <a:xfrm>
            <a:off x="1012634" y="1998769"/>
            <a:ext cx="7162800" cy="46672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cstate="print"/>
          <a:srcRect/>
          <a:stretch>
            <a:fillRect/>
          </a:stretch>
        </p:blipFill>
        <p:spPr bwMode="auto">
          <a:xfrm>
            <a:off x="1057619" y="1999045"/>
            <a:ext cx="7315200" cy="46005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cstate="print"/>
          <a:srcRect/>
          <a:stretch>
            <a:fillRect/>
          </a:stretch>
        </p:blipFill>
        <p:spPr bwMode="auto">
          <a:xfrm>
            <a:off x="1048094" y="1997553"/>
            <a:ext cx="7334250" cy="45815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p:cNvPicPr>
            <a:picLocks noChangeAspect="1" noChangeArrowheads="1"/>
          </p:cNvPicPr>
          <p:nvPr/>
        </p:nvPicPr>
        <p:blipFill>
          <a:blip r:embed="rId2" cstate="print"/>
          <a:srcRect/>
          <a:stretch>
            <a:fillRect/>
          </a:stretch>
        </p:blipFill>
        <p:spPr bwMode="auto">
          <a:xfrm>
            <a:off x="1037939" y="1994293"/>
            <a:ext cx="7134225" cy="46101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Picture 2"/>
          <p:cNvPicPr>
            <a:picLocks noChangeAspect="1" noChangeArrowheads="1"/>
          </p:cNvPicPr>
          <p:nvPr/>
        </p:nvPicPr>
        <p:blipFill>
          <a:blip r:embed="rId2" cstate="print"/>
          <a:srcRect/>
          <a:stretch>
            <a:fillRect/>
          </a:stretch>
        </p:blipFill>
        <p:spPr bwMode="auto">
          <a:xfrm>
            <a:off x="1061751" y="2008570"/>
            <a:ext cx="7086600" cy="45815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noChangeArrowheads="1"/>
          </p:cNvPicPr>
          <p:nvPr/>
        </p:nvPicPr>
        <p:blipFill>
          <a:blip r:embed="rId2" cstate="print"/>
          <a:srcRect/>
          <a:stretch>
            <a:fillRect/>
          </a:stretch>
        </p:blipFill>
        <p:spPr bwMode="auto">
          <a:xfrm>
            <a:off x="1043906" y="2008283"/>
            <a:ext cx="7210425" cy="46482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p:cNvPicPr>
            <a:picLocks noChangeAspect="1" noChangeArrowheads="1"/>
          </p:cNvPicPr>
          <p:nvPr/>
        </p:nvPicPr>
        <p:blipFill>
          <a:blip r:embed="rId2" cstate="print"/>
          <a:srcRect/>
          <a:stretch>
            <a:fillRect/>
          </a:stretch>
        </p:blipFill>
        <p:spPr bwMode="auto">
          <a:xfrm>
            <a:off x="1040922" y="2006791"/>
            <a:ext cx="7172325" cy="46291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cstate="print"/>
          <a:srcRect/>
          <a:stretch>
            <a:fillRect/>
          </a:stretch>
        </p:blipFill>
        <p:spPr bwMode="auto">
          <a:xfrm>
            <a:off x="1048037" y="2000538"/>
            <a:ext cx="6981825" cy="46196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Standard Simplex</a:t>
            </a:r>
            <a:endParaRPr lang="en-US" dirty="0">
              <a:latin typeface="Calibri" pitchFamily="34" charset="0"/>
              <a:cs typeface="Calibri" pitchFamily="34" charset="0"/>
            </a:endParaRPr>
          </a:p>
        </p:txBody>
      </p:sp>
      <p:sp>
        <p:nvSpPr>
          <p:cNvPr id="7" name="Content Placeholder 15"/>
          <p:cNvSpPr txBox="1">
            <a:spLocks/>
          </p:cNvSpPr>
          <p:nvPr/>
        </p:nvSpPr>
        <p:spPr>
          <a:xfrm>
            <a:off x="188259" y="1670534"/>
            <a:ext cx="8633012" cy="2379113"/>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Many solvers (e.g., ICS, Simplify) are based on the Standard Simplex.</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a</a:t>
            </a:r>
            <a:r>
              <a:rPr lang="en-US" sz="2400" dirty="0" smtClean="0">
                <a:solidFill>
                  <a:schemeClr val="bg1"/>
                </a:solidFill>
                <a:latin typeface="Calibri" pitchFamily="34" charset="0"/>
                <a:cs typeface="Calibri" pitchFamily="34" charset="0"/>
                <a:sym typeface="Symbol"/>
              </a:rPr>
              <a:t> - d + 2e 	=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b</a:t>
            </a:r>
            <a:r>
              <a:rPr lang="en-US" sz="2400" dirty="0" smtClean="0">
                <a:solidFill>
                  <a:schemeClr val="bg1"/>
                </a:solidFill>
                <a:latin typeface="Calibri" pitchFamily="34" charset="0"/>
                <a:cs typeface="Calibri" pitchFamily="34" charset="0"/>
                <a:sym typeface="Symbol"/>
              </a:rPr>
              <a:t> - d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lang="en-US" sz="2400" dirty="0" smtClean="0">
                <a:solidFill>
                  <a:schemeClr val="bg1"/>
                </a:solidFill>
                <a:latin typeface="Calibri" pitchFamily="34" charset="0"/>
                <a:cs typeface="Calibri" pitchFamily="34" charset="0"/>
                <a:sym typeface="Symbol"/>
              </a:rPr>
              <a:t>  + d - e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 b, c, d, e ≥ 0</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6" name="Content Placeholder 15"/>
          <p:cNvSpPr txBox="1">
            <a:spLocks/>
          </p:cNvSpPr>
          <p:nvPr/>
        </p:nvSpPr>
        <p:spPr>
          <a:xfrm>
            <a:off x="2832848" y="4521315"/>
            <a:ext cx="1344706"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 0 0 -1 2</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1 0 -1 0</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0 1  1 -1</a:t>
            </a:r>
          </a:p>
        </p:txBody>
      </p:sp>
      <p:sp>
        <p:nvSpPr>
          <p:cNvPr id="9" name="Content Placeholder 15"/>
          <p:cNvSpPr txBox="1">
            <a:spLocks/>
          </p:cNvSpPr>
          <p:nvPr/>
        </p:nvSpPr>
        <p:spPr>
          <a:xfrm>
            <a:off x="4276144" y="4144783"/>
            <a:ext cx="224116" cy="1969770"/>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b</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c</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d</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e</a:t>
            </a:r>
          </a:p>
        </p:txBody>
      </p:sp>
      <p:sp>
        <p:nvSpPr>
          <p:cNvPr id="10" name="Content Placeholder 15"/>
          <p:cNvSpPr txBox="1">
            <a:spLocks/>
          </p:cNvSpPr>
          <p:nvPr/>
        </p:nvSpPr>
        <p:spPr>
          <a:xfrm>
            <a:off x="4876779" y="4548194"/>
            <a:ext cx="349645"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a:t>
            </a:r>
          </a:p>
        </p:txBody>
      </p:sp>
      <p:sp>
        <p:nvSpPr>
          <p:cNvPr id="11" name="Content Placeholder 15"/>
          <p:cNvSpPr txBox="1">
            <a:spLocks/>
          </p:cNvSpPr>
          <p:nvPr/>
        </p:nvSpPr>
        <p:spPr>
          <a:xfrm>
            <a:off x="4580944" y="4951606"/>
            <a:ext cx="349645" cy="332399"/>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t>
            </a:r>
          </a:p>
        </p:txBody>
      </p:sp>
      <p:sp>
        <p:nvSpPr>
          <p:cNvPr id="12" name="Double Bracket 11"/>
          <p:cNvSpPr/>
          <p:nvPr/>
        </p:nvSpPr>
        <p:spPr>
          <a:xfrm>
            <a:off x="2698375" y="4392706"/>
            <a:ext cx="1380565" cy="135367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Double Bracket 12"/>
          <p:cNvSpPr/>
          <p:nvPr/>
        </p:nvSpPr>
        <p:spPr>
          <a:xfrm>
            <a:off x="4150657" y="4186515"/>
            <a:ext cx="376519" cy="189155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Double Bracket 13"/>
          <p:cNvSpPr/>
          <p:nvPr/>
        </p:nvSpPr>
        <p:spPr>
          <a:xfrm>
            <a:off x="4849904" y="4464424"/>
            <a:ext cx="376519" cy="134470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26" name="Picture 2"/>
          <p:cNvPicPr>
            <a:picLocks noChangeAspect="1" noChangeArrowheads="1"/>
          </p:cNvPicPr>
          <p:nvPr/>
        </p:nvPicPr>
        <p:blipFill>
          <a:blip r:embed="rId2" cstate="print"/>
          <a:srcRect/>
          <a:stretch>
            <a:fillRect/>
          </a:stretch>
        </p:blipFill>
        <p:spPr bwMode="auto">
          <a:xfrm>
            <a:off x="2970960" y="6039691"/>
            <a:ext cx="2466975" cy="6953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ChangeAspect="1" noChangeArrowheads="1"/>
          </p:cNvPicPr>
          <p:nvPr/>
        </p:nvPicPr>
        <p:blipFill>
          <a:blip r:embed="rId2" cstate="print"/>
          <a:srcRect/>
          <a:stretch>
            <a:fillRect/>
          </a:stretch>
        </p:blipFill>
        <p:spPr bwMode="auto">
          <a:xfrm>
            <a:off x="994158" y="1934149"/>
            <a:ext cx="7067550" cy="46863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ChangeAspect="1" noChangeArrowheads="1"/>
          </p:cNvPicPr>
          <p:nvPr/>
        </p:nvPicPr>
        <p:blipFill>
          <a:blip r:embed="rId2" cstate="print"/>
          <a:srcRect/>
          <a:stretch>
            <a:fillRect/>
          </a:stretch>
        </p:blipFill>
        <p:spPr bwMode="auto">
          <a:xfrm>
            <a:off x="1045054" y="2005300"/>
            <a:ext cx="6943725" cy="46101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p:cNvPicPr>
            <a:picLocks noChangeAspect="1" noChangeArrowheads="1"/>
          </p:cNvPicPr>
          <p:nvPr/>
        </p:nvPicPr>
        <p:blipFill>
          <a:blip r:embed="rId2" cstate="print"/>
          <a:srcRect/>
          <a:stretch>
            <a:fillRect/>
          </a:stretch>
        </p:blipFill>
        <p:spPr bwMode="auto">
          <a:xfrm>
            <a:off x="1069497" y="2036858"/>
            <a:ext cx="7115175" cy="45910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p:cNvPicPr>
            <a:picLocks noChangeAspect="1" noChangeArrowheads="1"/>
          </p:cNvPicPr>
          <p:nvPr/>
        </p:nvPicPr>
        <p:blipFill>
          <a:blip r:embed="rId2" cstate="print"/>
          <a:srcRect/>
          <a:stretch>
            <a:fillRect/>
          </a:stretch>
        </p:blipFill>
        <p:spPr bwMode="auto">
          <a:xfrm>
            <a:off x="1059972" y="1990726"/>
            <a:ext cx="7134225" cy="47053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4" name="Picture 2"/>
          <p:cNvPicPr>
            <a:picLocks noChangeAspect="1" noChangeArrowheads="1"/>
          </p:cNvPicPr>
          <p:nvPr/>
        </p:nvPicPr>
        <p:blipFill>
          <a:blip r:embed="rId2" cstate="print"/>
          <a:srcRect/>
          <a:stretch>
            <a:fillRect/>
          </a:stretch>
        </p:blipFill>
        <p:spPr bwMode="auto">
          <a:xfrm>
            <a:off x="1031684" y="1962437"/>
            <a:ext cx="7124700" cy="46958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cstate="print"/>
          <a:srcRect/>
          <a:stretch>
            <a:fillRect/>
          </a:stretch>
        </p:blipFill>
        <p:spPr bwMode="auto">
          <a:xfrm>
            <a:off x="1031684" y="1978514"/>
            <a:ext cx="7124700" cy="46196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2"/>
          <p:cNvPicPr>
            <a:picLocks noChangeAspect="1" noChangeArrowheads="1"/>
          </p:cNvPicPr>
          <p:nvPr/>
        </p:nvPicPr>
        <p:blipFill>
          <a:blip r:embed="rId2" cstate="print"/>
          <a:srcRect/>
          <a:stretch>
            <a:fillRect/>
          </a:stretch>
        </p:blipFill>
        <p:spPr bwMode="auto">
          <a:xfrm>
            <a:off x="1010282" y="2022284"/>
            <a:ext cx="7343775" cy="46863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2" cstate="print"/>
          <a:srcRect/>
          <a:stretch>
            <a:fillRect/>
          </a:stretch>
        </p:blipFill>
        <p:spPr bwMode="auto">
          <a:xfrm>
            <a:off x="1033808" y="1995774"/>
            <a:ext cx="7362825" cy="46291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p:cNvPicPr>
            <a:picLocks noChangeAspect="1" noChangeArrowheads="1"/>
          </p:cNvPicPr>
          <p:nvPr/>
        </p:nvPicPr>
        <p:blipFill>
          <a:blip r:embed="rId2" cstate="print"/>
          <a:srcRect/>
          <a:stretch>
            <a:fillRect/>
          </a:stretch>
        </p:blipFill>
        <p:spPr bwMode="auto">
          <a:xfrm>
            <a:off x="1030536" y="2003521"/>
            <a:ext cx="7391400" cy="46577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noChangeArrowheads="1"/>
          </p:cNvPicPr>
          <p:nvPr/>
        </p:nvPicPr>
        <p:blipFill>
          <a:blip r:embed="rId2" cstate="print"/>
          <a:srcRect/>
          <a:stretch>
            <a:fillRect/>
          </a:stretch>
        </p:blipFill>
        <p:spPr bwMode="auto">
          <a:xfrm>
            <a:off x="1059111" y="2019587"/>
            <a:ext cx="7334250" cy="458152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Standard Simplex</a:t>
            </a:r>
            <a:endParaRPr lang="en-US" dirty="0">
              <a:latin typeface="Calibri" pitchFamily="34" charset="0"/>
              <a:cs typeface="Calibri" pitchFamily="34" charset="0"/>
            </a:endParaRPr>
          </a:p>
        </p:txBody>
      </p:sp>
      <p:sp>
        <p:nvSpPr>
          <p:cNvPr id="7" name="Content Placeholder 15"/>
          <p:cNvSpPr txBox="1">
            <a:spLocks/>
          </p:cNvSpPr>
          <p:nvPr/>
        </p:nvSpPr>
        <p:spPr>
          <a:xfrm>
            <a:off x="188259" y="1670534"/>
            <a:ext cx="8633012" cy="2379113"/>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Many solvers (e.g., ICS, Simplify) are based on the Standard Simplex.</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a</a:t>
            </a:r>
            <a:r>
              <a:rPr lang="en-US" sz="2400" dirty="0" smtClean="0">
                <a:solidFill>
                  <a:schemeClr val="bg1"/>
                </a:solidFill>
                <a:latin typeface="Calibri" pitchFamily="34" charset="0"/>
                <a:cs typeface="Calibri" pitchFamily="34" charset="0"/>
                <a:sym typeface="Symbol"/>
              </a:rPr>
              <a:t> - d + 2e 	=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b</a:t>
            </a:r>
            <a:r>
              <a:rPr lang="en-US" sz="2400" dirty="0" smtClean="0">
                <a:solidFill>
                  <a:schemeClr val="bg1"/>
                </a:solidFill>
                <a:latin typeface="Calibri" pitchFamily="34" charset="0"/>
                <a:cs typeface="Calibri" pitchFamily="34" charset="0"/>
                <a:sym typeface="Symbol"/>
              </a:rPr>
              <a:t> - d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lang="en-US" sz="2400" dirty="0" smtClean="0">
                <a:solidFill>
                  <a:schemeClr val="bg1"/>
                </a:solidFill>
                <a:latin typeface="Calibri" pitchFamily="34" charset="0"/>
                <a:cs typeface="Calibri" pitchFamily="34" charset="0"/>
                <a:sym typeface="Symbol"/>
              </a:rPr>
              <a:t>  + d - e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 b, c, d, e ≥ 0</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6" name="Content Placeholder 15"/>
          <p:cNvSpPr txBox="1">
            <a:spLocks/>
          </p:cNvSpPr>
          <p:nvPr/>
        </p:nvSpPr>
        <p:spPr>
          <a:xfrm>
            <a:off x="2832848" y="4521315"/>
            <a:ext cx="1344706"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 0 0 -1 2</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1 0 -1 0</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0 1  1 -1</a:t>
            </a:r>
          </a:p>
        </p:txBody>
      </p:sp>
      <p:sp>
        <p:nvSpPr>
          <p:cNvPr id="9" name="Content Placeholder 15"/>
          <p:cNvSpPr txBox="1">
            <a:spLocks/>
          </p:cNvSpPr>
          <p:nvPr/>
        </p:nvSpPr>
        <p:spPr>
          <a:xfrm>
            <a:off x="4276144" y="4144783"/>
            <a:ext cx="224116" cy="1969770"/>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b</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c</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d</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e</a:t>
            </a:r>
          </a:p>
        </p:txBody>
      </p:sp>
      <p:sp>
        <p:nvSpPr>
          <p:cNvPr id="10" name="Content Placeholder 15"/>
          <p:cNvSpPr txBox="1">
            <a:spLocks/>
          </p:cNvSpPr>
          <p:nvPr/>
        </p:nvSpPr>
        <p:spPr>
          <a:xfrm>
            <a:off x="4876779" y="4548194"/>
            <a:ext cx="349645"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a:t>
            </a:r>
          </a:p>
        </p:txBody>
      </p:sp>
      <p:sp>
        <p:nvSpPr>
          <p:cNvPr id="11" name="Content Placeholder 15"/>
          <p:cNvSpPr txBox="1">
            <a:spLocks/>
          </p:cNvSpPr>
          <p:nvPr/>
        </p:nvSpPr>
        <p:spPr>
          <a:xfrm>
            <a:off x="4580944" y="4951606"/>
            <a:ext cx="349645" cy="332399"/>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t>
            </a:r>
          </a:p>
        </p:txBody>
      </p:sp>
      <p:sp>
        <p:nvSpPr>
          <p:cNvPr id="12" name="Double Bracket 11"/>
          <p:cNvSpPr/>
          <p:nvPr/>
        </p:nvSpPr>
        <p:spPr>
          <a:xfrm>
            <a:off x="2698375" y="4392706"/>
            <a:ext cx="1380565" cy="135367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Double Bracket 12"/>
          <p:cNvSpPr/>
          <p:nvPr/>
        </p:nvSpPr>
        <p:spPr>
          <a:xfrm>
            <a:off x="4150657" y="4186515"/>
            <a:ext cx="376519" cy="189155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Double Bracket 13"/>
          <p:cNvSpPr/>
          <p:nvPr/>
        </p:nvSpPr>
        <p:spPr>
          <a:xfrm>
            <a:off x="4849904" y="4464424"/>
            <a:ext cx="376519" cy="134470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26" name="Picture 2"/>
          <p:cNvPicPr>
            <a:picLocks noChangeAspect="1" noChangeArrowheads="1"/>
          </p:cNvPicPr>
          <p:nvPr/>
        </p:nvPicPr>
        <p:blipFill>
          <a:blip r:embed="rId2" cstate="print"/>
          <a:srcRect/>
          <a:stretch>
            <a:fillRect/>
          </a:stretch>
        </p:blipFill>
        <p:spPr bwMode="auto">
          <a:xfrm>
            <a:off x="2970960" y="6039691"/>
            <a:ext cx="2466975" cy="695325"/>
          </a:xfrm>
          <a:prstGeom prst="rect">
            <a:avLst/>
          </a:prstGeom>
          <a:noFill/>
          <a:ln w="9525">
            <a:noFill/>
            <a:miter lim="800000"/>
            <a:headEnd/>
            <a:tailEnd/>
          </a:ln>
          <a:effectLst/>
        </p:spPr>
      </p:pic>
      <p:sp>
        <p:nvSpPr>
          <p:cNvPr id="15" name="Rectangular Callout 14"/>
          <p:cNvSpPr/>
          <p:nvPr/>
        </p:nvSpPr>
        <p:spPr bwMode="auto">
          <a:xfrm>
            <a:off x="5995416" y="2340326"/>
            <a:ext cx="2865120" cy="1389530"/>
          </a:xfrm>
          <a:prstGeom prst="wedgeRectCallout">
            <a:avLst>
              <a:gd name="adj1" fmla="val -74992"/>
              <a:gd name="adj2" fmla="val -1556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We say </a:t>
            </a:r>
            <a:r>
              <a:rPr kumimoji="0" lang="en-US" sz="2400" b="0" i="0" u="none" strike="noStrike" cap="none" normalizeH="0" baseline="0" dirty="0" err="1" smtClean="0">
                <a:solidFill>
                  <a:srgbClr val="FF0000"/>
                </a:solidFill>
                <a:latin typeface="Calibri" pitchFamily="34" charset="0"/>
                <a:cs typeface="Calibri" pitchFamily="34" charset="0"/>
              </a:rPr>
              <a:t>a,b,c</a:t>
            </a:r>
            <a:r>
              <a:rPr kumimoji="0" lang="en-US" sz="2400" b="0" i="0" u="none" strike="noStrike" cap="none" normalizeH="0" baseline="0" dirty="0" smtClean="0">
                <a:solidFill>
                  <a:schemeClr val="bg1"/>
                </a:solidFill>
                <a:latin typeface="Calibri" pitchFamily="34" charset="0"/>
                <a:cs typeface="Calibri" pitchFamily="34" charset="0"/>
              </a:rPr>
              <a:t> are the basic (or dependent) variables</a:t>
            </a:r>
          </a:p>
        </p:txBody>
      </p:sp>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8" name="Picture 2"/>
          <p:cNvPicPr>
            <a:picLocks noChangeAspect="1" noChangeArrowheads="1"/>
          </p:cNvPicPr>
          <p:nvPr/>
        </p:nvPicPr>
        <p:blipFill>
          <a:blip r:embed="rId2" cstate="print"/>
          <a:srcRect/>
          <a:stretch>
            <a:fillRect/>
          </a:stretch>
        </p:blipFill>
        <p:spPr bwMode="auto">
          <a:xfrm>
            <a:off x="1040061" y="2006792"/>
            <a:ext cx="7372350" cy="46291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2" cstate="print"/>
          <a:srcRect/>
          <a:stretch>
            <a:fillRect/>
          </a:stretch>
        </p:blipFill>
        <p:spPr bwMode="auto">
          <a:xfrm>
            <a:off x="1059111" y="1999964"/>
            <a:ext cx="7334250" cy="47529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2" cstate="print"/>
          <a:srcRect/>
          <a:stretch>
            <a:fillRect/>
          </a:stretch>
        </p:blipFill>
        <p:spPr bwMode="auto">
          <a:xfrm>
            <a:off x="1052570" y="2003234"/>
            <a:ext cx="7391400" cy="472440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2" cstate="print"/>
          <a:srcRect/>
          <a:stretch>
            <a:fillRect/>
          </a:stretch>
        </p:blipFill>
        <p:spPr bwMode="auto">
          <a:xfrm>
            <a:off x="991232" y="1977643"/>
            <a:ext cx="7381875" cy="4819650"/>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2" cstate="print"/>
          <a:srcRect/>
          <a:stretch>
            <a:fillRect/>
          </a:stretch>
        </p:blipFill>
        <p:spPr bwMode="auto">
          <a:xfrm>
            <a:off x="1062382" y="1991931"/>
            <a:ext cx="7305675" cy="4791075"/>
          </a:xfrm>
          <a:prstGeom prst="rect">
            <a:avLst/>
          </a:prstGeom>
          <a:noFill/>
          <a:ln w="9525">
            <a:noFill/>
            <a:miter lim="800000"/>
            <a:headEnd/>
            <a:tailEnd/>
          </a:ln>
          <a:effectLst/>
        </p:spPr>
      </p:pic>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cs typeface="Calibri" pitchFamily="34" charset="0"/>
              </a:rPr>
              <a:t>Example</a:t>
            </a:r>
            <a:endParaRPr lang="en-US" dirty="0">
              <a:latin typeface="Calibri" pitchFamily="34" charset="0"/>
              <a:cs typeface="Calibri" pitchFamily="34" charset="0"/>
            </a:endParaRPr>
          </a:p>
        </p:txBody>
      </p:sp>
    </p:spTree>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Correctness</a:t>
            </a:r>
            <a:endParaRPr lang="en-US" dirty="0"/>
          </a:p>
        </p:txBody>
      </p:sp>
      <p:sp>
        <p:nvSpPr>
          <p:cNvPr id="87" name="Content Placeholder 15"/>
          <p:cNvSpPr>
            <a:spLocks noGrp="1"/>
          </p:cNvSpPr>
          <p:nvPr>
            <p:ph idx="1"/>
          </p:nvPr>
        </p:nvSpPr>
        <p:spPr>
          <a:xfrm>
            <a:off x="845489" y="1709303"/>
            <a:ext cx="7548284" cy="4194995"/>
          </a:xfrm>
        </p:spPr>
        <p:txBody>
          <a:bodyPr/>
          <a:lstStyle/>
          <a:p>
            <a:pPr>
              <a:spcBef>
                <a:spcPts val="600"/>
              </a:spcBef>
              <a:buNone/>
            </a:pPr>
            <a:r>
              <a:rPr lang="en-US" sz="2400" dirty="0" smtClean="0">
                <a:solidFill>
                  <a:srgbClr val="FF0000"/>
                </a:solidFill>
                <a:cs typeface="Calibri" pitchFamily="34" charset="0"/>
                <a:sym typeface="Symbol"/>
              </a:rPr>
              <a:t>Completeness: </a:t>
            </a:r>
            <a:r>
              <a:rPr lang="en-US" sz="2400" dirty="0" smtClean="0">
                <a:cs typeface="Calibri" pitchFamily="34" charset="0"/>
                <a:sym typeface="Symbol"/>
              </a:rPr>
              <a:t>trivial</a:t>
            </a:r>
          </a:p>
          <a:p>
            <a:pPr>
              <a:spcBef>
                <a:spcPts val="600"/>
              </a:spcBef>
              <a:buNone/>
            </a:pPr>
            <a:r>
              <a:rPr lang="en-US" sz="2400" dirty="0" smtClean="0">
                <a:solidFill>
                  <a:srgbClr val="FF0000"/>
                </a:solidFill>
                <a:cs typeface="Calibri" pitchFamily="34" charset="0"/>
                <a:sym typeface="Symbol"/>
              </a:rPr>
              <a:t>Soundness: </a:t>
            </a:r>
            <a:r>
              <a:rPr lang="en-US" sz="2400" dirty="0" smtClean="0">
                <a:cs typeface="Calibri" pitchFamily="34" charset="0"/>
                <a:sym typeface="Symbol"/>
              </a:rPr>
              <a:t>also trivial</a:t>
            </a:r>
          </a:p>
          <a:p>
            <a:pPr>
              <a:spcBef>
                <a:spcPts val="600"/>
              </a:spcBef>
              <a:buNone/>
            </a:pPr>
            <a:r>
              <a:rPr lang="en-US" sz="2400" dirty="0" smtClean="0">
                <a:solidFill>
                  <a:srgbClr val="FF0000"/>
                </a:solidFill>
                <a:cs typeface="Calibri" pitchFamily="34" charset="0"/>
                <a:sym typeface="Symbol"/>
              </a:rPr>
              <a:t>Termination</a:t>
            </a:r>
            <a:r>
              <a:rPr lang="en-US" sz="2400" dirty="0" smtClean="0">
                <a:cs typeface="Calibri" pitchFamily="34" charset="0"/>
                <a:sym typeface="Symbol"/>
              </a:rPr>
              <a:t>: non trivial.</a:t>
            </a:r>
          </a:p>
          <a:p>
            <a:pPr>
              <a:spcBef>
                <a:spcPts val="600"/>
              </a:spcBef>
              <a:buNone/>
            </a:pPr>
            <a:r>
              <a:rPr lang="en-US" sz="2400" dirty="0" smtClean="0">
                <a:cs typeface="Calibri" pitchFamily="34" charset="0"/>
                <a:sym typeface="Symbol"/>
              </a:rPr>
              <a:t>We cannot choose arbitrary variable to pivot.</a:t>
            </a:r>
          </a:p>
          <a:p>
            <a:pPr>
              <a:spcBef>
                <a:spcPts val="600"/>
              </a:spcBef>
              <a:buNone/>
            </a:pPr>
            <a:r>
              <a:rPr lang="en-US" sz="2400" dirty="0" smtClean="0">
                <a:cs typeface="Calibri" pitchFamily="34" charset="0"/>
                <a:sym typeface="Symbol"/>
              </a:rPr>
              <a:t>Assume the variables are ordered.</a:t>
            </a:r>
          </a:p>
          <a:p>
            <a:pPr marL="0" indent="0">
              <a:spcBef>
                <a:spcPts val="600"/>
              </a:spcBef>
              <a:buNone/>
            </a:pPr>
            <a:r>
              <a:rPr lang="en-US" sz="2400" dirty="0" err="1" smtClean="0">
                <a:cs typeface="Calibri" pitchFamily="34" charset="0"/>
                <a:sym typeface="Symbol"/>
              </a:rPr>
              <a:t>Bland’s</a:t>
            </a:r>
            <a:r>
              <a:rPr lang="en-US" sz="2400" dirty="0" smtClean="0">
                <a:cs typeface="Calibri" pitchFamily="34" charset="0"/>
                <a:sym typeface="Symbol"/>
              </a:rPr>
              <a:t> rule: select the smallest basic variable </a:t>
            </a:r>
            <a:r>
              <a:rPr lang="en-US" sz="2400" dirty="0" smtClean="0">
                <a:solidFill>
                  <a:srgbClr val="FF0000"/>
                </a:solidFill>
                <a:cs typeface="Calibri" pitchFamily="34" charset="0"/>
                <a:sym typeface="Symbol"/>
              </a:rPr>
              <a:t>c</a:t>
            </a:r>
            <a:r>
              <a:rPr lang="en-US" sz="2400" dirty="0" smtClean="0">
                <a:cs typeface="Calibri" pitchFamily="34" charset="0"/>
                <a:sym typeface="Symbol"/>
              </a:rPr>
              <a:t> that does not satisfy its bounds, then select the smallest non-basic in the row of </a:t>
            </a:r>
            <a:r>
              <a:rPr lang="en-US" sz="2400" dirty="0" smtClean="0">
                <a:solidFill>
                  <a:srgbClr val="FF0000"/>
                </a:solidFill>
                <a:cs typeface="Calibri" pitchFamily="34" charset="0"/>
                <a:sym typeface="Symbol"/>
              </a:rPr>
              <a:t>c</a:t>
            </a:r>
            <a:r>
              <a:rPr lang="en-US" sz="2400" dirty="0" smtClean="0">
                <a:cs typeface="Calibri" pitchFamily="34" charset="0"/>
                <a:sym typeface="Symbol"/>
              </a:rPr>
              <a:t> that can be used for pivoting.</a:t>
            </a:r>
          </a:p>
          <a:p>
            <a:pPr marL="0" indent="0">
              <a:spcBef>
                <a:spcPts val="600"/>
              </a:spcBef>
              <a:buNone/>
            </a:pPr>
            <a:r>
              <a:rPr lang="en-US" sz="2400" dirty="0" smtClean="0">
                <a:solidFill>
                  <a:srgbClr val="FF0000"/>
                </a:solidFill>
                <a:cs typeface="Calibri" pitchFamily="34" charset="0"/>
                <a:sym typeface="Symbol"/>
              </a:rPr>
              <a:t>Too technical</a:t>
            </a:r>
            <a:r>
              <a:rPr lang="en-US" sz="2400" dirty="0" smtClean="0">
                <a:cs typeface="Calibri" pitchFamily="34" charset="0"/>
                <a:sym typeface="Symbol"/>
              </a:rPr>
              <a:t>.</a:t>
            </a:r>
          </a:p>
          <a:p>
            <a:pPr marL="0" indent="0">
              <a:spcBef>
                <a:spcPts val="600"/>
              </a:spcBef>
              <a:buNone/>
            </a:pPr>
            <a:r>
              <a:rPr lang="en-US" sz="2400" dirty="0" smtClean="0">
                <a:cs typeface="Calibri" pitchFamily="34" charset="0"/>
                <a:sym typeface="Symbol"/>
              </a:rPr>
              <a:t>Uses the fact that a tableau has a finite number of configurations. Then, any infinite trace will have cycles.</a:t>
            </a:r>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Data-structures</a:t>
            </a:r>
            <a:endParaRPr lang="en-US" dirty="0"/>
          </a:p>
        </p:txBody>
      </p:sp>
      <p:sp>
        <p:nvSpPr>
          <p:cNvPr id="6" name="Content Placeholder 15"/>
          <p:cNvSpPr>
            <a:spLocks noGrp="1"/>
          </p:cNvSpPr>
          <p:nvPr>
            <p:ph idx="1"/>
          </p:nvPr>
        </p:nvSpPr>
        <p:spPr>
          <a:xfrm>
            <a:off x="845489" y="1709303"/>
            <a:ext cx="7548284" cy="3607141"/>
          </a:xfrm>
        </p:spPr>
        <p:txBody>
          <a:bodyPr/>
          <a:lstStyle/>
          <a:p>
            <a:pPr>
              <a:spcBef>
                <a:spcPts val="600"/>
              </a:spcBef>
              <a:buNone/>
            </a:pPr>
            <a:r>
              <a:rPr lang="en-US" sz="2400" dirty="0" smtClean="0">
                <a:cs typeface="Calibri" pitchFamily="34" charset="0"/>
                <a:sym typeface="Symbol"/>
              </a:rPr>
              <a:t>Array of rows (equations).</a:t>
            </a:r>
          </a:p>
          <a:p>
            <a:pPr>
              <a:spcBef>
                <a:spcPts val="600"/>
              </a:spcBef>
              <a:buNone/>
            </a:pPr>
            <a:r>
              <a:rPr lang="en-US" sz="2400" dirty="0" smtClean="0">
                <a:cs typeface="Calibri" pitchFamily="34" charset="0"/>
                <a:sym typeface="Symbol"/>
              </a:rPr>
              <a:t>	Each row is a dynamic array of </a:t>
            </a:r>
            <a:r>
              <a:rPr lang="en-US" sz="2400" dirty="0" err="1" smtClean="0">
                <a:cs typeface="Calibri" pitchFamily="34" charset="0"/>
                <a:sym typeface="Symbol"/>
              </a:rPr>
              <a:t>tuples</a:t>
            </a:r>
            <a:r>
              <a:rPr lang="en-US" sz="2400" dirty="0" smtClean="0">
                <a:cs typeface="Calibri" pitchFamily="34" charset="0"/>
                <a:sym typeface="Symbol"/>
              </a:rPr>
              <a:t>:</a:t>
            </a:r>
          </a:p>
          <a:p>
            <a:pPr>
              <a:spcBef>
                <a:spcPts val="600"/>
              </a:spcBef>
              <a:buNone/>
            </a:pPr>
            <a:r>
              <a:rPr lang="en-US" sz="2400" dirty="0" smtClean="0">
                <a:cs typeface="Calibri" pitchFamily="34" charset="0"/>
                <a:sym typeface="Symbol"/>
              </a:rPr>
              <a:t>	(coefficient, variable, </a:t>
            </a:r>
            <a:r>
              <a:rPr lang="en-US" sz="2400" dirty="0" err="1" smtClean="0">
                <a:cs typeface="Calibri" pitchFamily="34" charset="0"/>
                <a:sym typeface="Symbol"/>
              </a:rPr>
              <a:t>pos_in_occs</a:t>
            </a:r>
            <a:r>
              <a:rPr lang="en-US" sz="2400" dirty="0" smtClean="0">
                <a:cs typeface="Calibri" pitchFamily="34" charset="0"/>
                <a:sym typeface="Symbol"/>
              </a:rPr>
              <a:t>, </a:t>
            </a:r>
            <a:r>
              <a:rPr lang="en-US" sz="2400" dirty="0" err="1" smtClean="0">
                <a:cs typeface="Calibri" pitchFamily="34" charset="0"/>
                <a:sym typeface="Symbol"/>
              </a:rPr>
              <a:t>is_dead</a:t>
            </a:r>
            <a:r>
              <a:rPr lang="en-US" sz="2400" dirty="0" smtClean="0">
                <a:cs typeface="Calibri" pitchFamily="34" charset="0"/>
                <a:sym typeface="Symbol"/>
              </a:rPr>
              <a:t>)</a:t>
            </a:r>
          </a:p>
          <a:p>
            <a:pPr>
              <a:spcBef>
                <a:spcPts val="600"/>
              </a:spcBef>
              <a:buNone/>
            </a:pPr>
            <a:r>
              <a:rPr lang="en-US" sz="2400" dirty="0" smtClean="0">
                <a:cs typeface="Calibri" pitchFamily="34" charset="0"/>
                <a:sym typeface="Symbol"/>
              </a:rPr>
              <a:t>Each variable x has a “set” (dynamic array) of occurrences:</a:t>
            </a:r>
          </a:p>
          <a:p>
            <a:pPr>
              <a:spcBef>
                <a:spcPts val="600"/>
              </a:spcBef>
              <a:buNone/>
            </a:pPr>
            <a:r>
              <a:rPr lang="en-US" sz="2400" dirty="0" smtClean="0">
                <a:cs typeface="Calibri" pitchFamily="34" charset="0"/>
                <a:sym typeface="Symbol"/>
              </a:rPr>
              <a:t>	 (</a:t>
            </a:r>
            <a:r>
              <a:rPr lang="en-US" sz="2400" dirty="0" err="1" smtClean="0">
                <a:cs typeface="Calibri" pitchFamily="34" charset="0"/>
                <a:sym typeface="Symbol"/>
              </a:rPr>
              <a:t>row_idx</a:t>
            </a:r>
            <a:r>
              <a:rPr lang="en-US" sz="2400" dirty="0" smtClean="0">
                <a:cs typeface="Calibri" pitchFamily="34" charset="0"/>
                <a:sym typeface="Symbol"/>
              </a:rPr>
              <a:t>, </a:t>
            </a:r>
            <a:r>
              <a:rPr lang="en-US" sz="2400" dirty="0" err="1" smtClean="0">
                <a:cs typeface="Calibri" pitchFamily="34" charset="0"/>
                <a:sym typeface="Symbol"/>
              </a:rPr>
              <a:t>pos_in_row</a:t>
            </a:r>
            <a:r>
              <a:rPr lang="en-US" sz="2400" dirty="0" smtClean="0">
                <a:cs typeface="Calibri" pitchFamily="34" charset="0"/>
                <a:sym typeface="Symbol"/>
              </a:rPr>
              <a:t>, </a:t>
            </a:r>
            <a:r>
              <a:rPr lang="en-US" sz="2400" dirty="0" err="1" smtClean="0">
                <a:cs typeface="Calibri" pitchFamily="34" charset="0"/>
                <a:sym typeface="Symbol"/>
              </a:rPr>
              <a:t>is_dead</a:t>
            </a:r>
            <a:r>
              <a:rPr lang="en-US" sz="2400" dirty="0" smtClean="0">
                <a:cs typeface="Calibri" pitchFamily="34" charset="0"/>
                <a:sym typeface="Symbol"/>
              </a:rPr>
              <a:t>)</a:t>
            </a:r>
          </a:p>
          <a:p>
            <a:pPr>
              <a:spcBef>
                <a:spcPts val="600"/>
              </a:spcBef>
              <a:buNone/>
            </a:pPr>
            <a:r>
              <a:rPr lang="en-US" sz="2400" dirty="0" smtClean="0">
                <a:cs typeface="Calibri" pitchFamily="34" charset="0"/>
                <a:sym typeface="Symbol"/>
              </a:rPr>
              <a:t>Each variable x has a “field” row[x]</a:t>
            </a:r>
          </a:p>
          <a:p>
            <a:pPr>
              <a:spcBef>
                <a:spcPts val="600"/>
              </a:spcBef>
              <a:buNone/>
            </a:pPr>
            <a:r>
              <a:rPr lang="en-US" sz="2400" dirty="0" smtClean="0">
                <a:cs typeface="Calibri" pitchFamily="34" charset="0"/>
                <a:sym typeface="Symbol"/>
              </a:rPr>
              <a:t>	row[x] is -1 if x is non basic</a:t>
            </a:r>
          </a:p>
          <a:p>
            <a:pPr>
              <a:spcBef>
                <a:spcPts val="600"/>
              </a:spcBef>
              <a:buNone/>
            </a:pPr>
            <a:r>
              <a:rPr lang="en-US" sz="2400" dirty="0" smtClean="0">
                <a:cs typeface="Calibri" pitchFamily="34" charset="0"/>
                <a:sym typeface="Symbol"/>
              </a:rPr>
              <a:t>	otherwise, row[x] contains the </a:t>
            </a:r>
            <a:r>
              <a:rPr lang="en-US" sz="2400" dirty="0" err="1" smtClean="0">
                <a:cs typeface="Calibri" pitchFamily="34" charset="0"/>
                <a:sym typeface="Symbol"/>
              </a:rPr>
              <a:t>idx</a:t>
            </a:r>
            <a:r>
              <a:rPr lang="en-US" sz="2400" dirty="0" smtClean="0">
                <a:cs typeface="Calibri" pitchFamily="34" charset="0"/>
                <a:sym typeface="Symbol"/>
              </a:rPr>
              <a:t> of the row containing x</a:t>
            </a:r>
          </a:p>
          <a:p>
            <a:pPr>
              <a:spcBef>
                <a:spcPts val="600"/>
              </a:spcBef>
              <a:buNone/>
            </a:pPr>
            <a:r>
              <a:rPr lang="en-US" sz="2400" dirty="0" smtClean="0">
                <a:cs typeface="Calibri" pitchFamily="34" charset="0"/>
                <a:sym typeface="Symbol"/>
              </a:rPr>
              <a:t>Each variable x has “fields”: lower[x], upper[x], and value[x]</a:t>
            </a:r>
          </a:p>
        </p:txBody>
      </p:sp>
    </p:spTree>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Data-structures</a:t>
            </a:r>
            <a:endParaRPr lang="en-US" dirty="0"/>
          </a:p>
        </p:txBody>
      </p:sp>
      <p:sp>
        <p:nvSpPr>
          <p:cNvPr id="6" name="Content Placeholder 15"/>
          <p:cNvSpPr>
            <a:spLocks noGrp="1"/>
          </p:cNvSpPr>
          <p:nvPr>
            <p:ph idx="1"/>
          </p:nvPr>
        </p:nvSpPr>
        <p:spPr>
          <a:xfrm>
            <a:off x="845489" y="1709303"/>
            <a:ext cx="7548284" cy="4348883"/>
          </a:xfrm>
        </p:spPr>
        <p:txBody>
          <a:bodyPr/>
          <a:lstStyle/>
          <a:p>
            <a:pPr>
              <a:spcBef>
                <a:spcPts val="600"/>
              </a:spcBef>
              <a:buNone/>
            </a:pPr>
            <a:r>
              <a:rPr lang="en-US" sz="2400" dirty="0" smtClean="0">
                <a:solidFill>
                  <a:srgbClr val="FF0000"/>
                </a:solidFill>
                <a:cs typeface="Calibri" pitchFamily="34" charset="0"/>
                <a:sym typeface="Symbol"/>
              </a:rPr>
              <a:t>rows</a:t>
            </a:r>
            <a:r>
              <a:rPr lang="en-US" sz="2400" dirty="0" smtClean="0">
                <a:cs typeface="Calibri" pitchFamily="34" charset="0"/>
                <a:sym typeface="Symbol"/>
              </a:rPr>
              <a:t>: array of rows (equations).</a:t>
            </a:r>
          </a:p>
          <a:p>
            <a:pPr>
              <a:spcBef>
                <a:spcPts val="600"/>
              </a:spcBef>
              <a:buNone/>
            </a:pPr>
            <a:r>
              <a:rPr lang="en-US" sz="2400" dirty="0" smtClean="0">
                <a:cs typeface="Calibri" pitchFamily="34" charset="0"/>
                <a:sym typeface="Symbol"/>
              </a:rPr>
              <a:t>	Each row is a dynamic array of </a:t>
            </a:r>
            <a:r>
              <a:rPr lang="en-US" sz="2400" dirty="0" err="1" smtClean="0">
                <a:cs typeface="Calibri" pitchFamily="34" charset="0"/>
                <a:sym typeface="Symbol"/>
              </a:rPr>
              <a:t>tuples</a:t>
            </a:r>
            <a:r>
              <a:rPr lang="en-US" sz="2400" dirty="0" smtClean="0">
                <a:cs typeface="Calibri" pitchFamily="34" charset="0"/>
                <a:sym typeface="Symbol"/>
              </a:rPr>
              <a:t>:</a:t>
            </a:r>
          </a:p>
          <a:p>
            <a:pPr>
              <a:spcBef>
                <a:spcPts val="600"/>
              </a:spcBef>
              <a:buNone/>
            </a:pPr>
            <a:r>
              <a:rPr lang="en-US" sz="2400" dirty="0" smtClean="0">
                <a:cs typeface="Calibri" pitchFamily="34" charset="0"/>
                <a:sym typeface="Symbol"/>
              </a:rPr>
              <a:t>	(coefficient, variable, </a:t>
            </a:r>
            <a:r>
              <a:rPr lang="en-US" sz="2400" dirty="0" err="1" smtClean="0">
                <a:cs typeface="Calibri" pitchFamily="34" charset="0"/>
                <a:sym typeface="Symbol"/>
              </a:rPr>
              <a:t>pos_in_occs</a:t>
            </a:r>
            <a:r>
              <a:rPr lang="en-US" sz="2400" dirty="0" smtClean="0">
                <a:cs typeface="Calibri" pitchFamily="34" charset="0"/>
                <a:sym typeface="Symbol"/>
              </a:rPr>
              <a:t>, </a:t>
            </a:r>
            <a:r>
              <a:rPr lang="en-US" sz="2400" dirty="0" err="1" smtClean="0">
                <a:cs typeface="Calibri" pitchFamily="34" charset="0"/>
                <a:sym typeface="Symbol"/>
              </a:rPr>
              <a:t>is_dead</a:t>
            </a:r>
            <a:r>
              <a:rPr lang="en-US" sz="2400" dirty="0" smtClean="0">
                <a:cs typeface="Calibri" pitchFamily="34" charset="0"/>
                <a:sym typeface="Symbol"/>
              </a:rPr>
              <a:t>)</a:t>
            </a:r>
          </a:p>
          <a:p>
            <a:pPr>
              <a:spcBef>
                <a:spcPts val="600"/>
              </a:spcBef>
              <a:buNone/>
            </a:pPr>
            <a:r>
              <a:rPr lang="en-US" sz="2400" dirty="0" err="1" smtClean="0">
                <a:solidFill>
                  <a:srgbClr val="FF0000"/>
                </a:solidFill>
                <a:cs typeface="Calibri" pitchFamily="34" charset="0"/>
                <a:sym typeface="Symbol"/>
              </a:rPr>
              <a:t>occs</a:t>
            </a:r>
            <a:r>
              <a:rPr lang="en-US" sz="2400" dirty="0" smtClean="0">
                <a:solidFill>
                  <a:srgbClr val="FF0000"/>
                </a:solidFill>
                <a:cs typeface="Calibri" pitchFamily="34" charset="0"/>
                <a:sym typeface="Symbol"/>
              </a:rPr>
              <a:t>[x]</a:t>
            </a:r>
            <a:r>
              <a:rPr lang="en-US" sz="2400" dirty="0" smtClean="0">
                <a:cs typeface="Calibri" pitchFamily="34" charset="0"/>
                <a:sym typeface="Symbol"/>
              </a:rPr>
              <a:t>: Each variable x has a “set” (dynamic array) of occurrences:</a:t>
            </a:r>
          </a:p>
          <a:p>
            <a:pPr>
              <a:spcBef>
                <a:spcPts val="600"/>
              </a:spcBef>
              <a:buNone/>
            </a:pPr>
            <a:r>
              <a:rPr lang="en-US" sz="2400" dirty="0" smtClean="0">
                <a:cs typeface="Calibri" pitchFamily="34" charset="0"/>
                <a:sym typeface="Symbol"/>
              </a:rPr>
              <a:t>	 (</a:t>
            </a:r>
            <a:r>
              <a:rPr lang="en-US" sz="2400" dirty="0" err="1" smtClean="0">
                <a:cs typeface="Calibri" pitchFamily="34" charset="0"/>
                <a:sym typeface="Symbol"/>
              </a:rPr>
              <a:t>row_idx</a:t>
            </a:r>
            <a:r>
              <a:rPr lang="en-US" sz="2400" dirty="0" smtClean="0">
                <a:cs typeface="Calibri" pitchFamily="34" charset="0"/>
                <a:sym typeface="Symbol"/>
              </a:rPr>
              <a:t>, </a:t>
            </a:r>
            <a:r>
              <a:rPr lang="en-US" sz="2400" dirty="0" err="1" smtClean="0">
                <a:cs typeface="Calibri" pitchFamily="34" charset="0"/>
                <a:sym typeface="Symbol"/>
              </a:rPr>
              <a:t>pos_in_row</a:t>
            </a:r>
            <a:r>
              <a:rPr lang="en-US" sz="2400" dirty="0" smtClean="0">
                <a:cs typeface="Calibri" pitchFamily="34" charset="0"/>
                <a:sym typeface="Symbol"/>
              </a:rPr>
              <a:t>, </a:t>
            </a:r>
            <a:r>
              <a:rPr lang="en-US" sz="2400" dirty="0" err="1" smtClean="0">
                <a:cs typeface="Calibri" pitchFamily="34" charset="0"/>
                <a:sym typeface="Symbol"/>
              </a:rPr>
              <a:t>is_dead</a:t>
            </a:r>
            <a:r>
              <a:rPr lang="en-US" sz="2400" dirty="0" smtClean="0">
                <a:cs typeface="Calibri" pitchFamily="34" charset="0"/>
                <a:sym typeface="Symbol"/>
              </a:rPr>
              <a:t>)</a:t>
            </a:r>
          </a:p>
          <a:p>
            <a:pPr>
              <a:spcBef>
                <a:spcPts val="600"/>
              </a:spcBef>
              <a:buNone/>
            </a:pPr>
            <a:r>
              <a:rPr lang="en-US" sz="2400" dirty="0" smtClean="0">
                <a:solidFill>
                  <a:srgbClr val="FF0000"/>
                </a:solidFill>
                <a:cs typeface="Calibri" pitchFamily="34" charset="0"/>
                <a:sym typeface="Symbol"/>
              </a:rPr>
              <a:t>row[x]</a:t>
            </a:r>
            <a:r>
              <a:rPr lang="en-US" sz="2400" dirty="0" smtClean="0">
                <a:cs typeface="Calibri" pitchFamily="34" charset="0"/>
                <a:sym typeface="Symbol"/>
              </a:rPr>
              <a:t>:</a:t>
            </a:r>
          </a:p>
          <a:p>
            <a:pPr>
              <a:spcBef>
                <a:spcPts val="600"/>
              </a:spcBef>
              <a:buNone/>
            </a:pPr>
            <a:r>
              <a:rPr lang="en-US" sz="2400" dirty="0" smtClean="0">
                <a:cs typeface="Calibri" pitchFamily="34" charset="0"/>
                <a:sym typeface="Symbol"/>
              </a:rPr>
              <a:t>	row[x] is -1 if x is non basic</a:t>
            </a:r>
          </a:p>
          <a:p>
            <a:pPr>
              <a:spcBef>
                <a:spcPts val="600"/>
              </a:spcBef>
              <a:buNone/>
            </a:pPr>
            <a:r>
              <a:rPr lang="en-US" sz="2400" dirty="0" smtClean="0">
                <a:cs typeface="Calibri" pitchFamily="34" charset="0"/>
                <a:sym typeface="Symbol"/>
              </a:rPr>
              <a:t>	otherwise, row[x] contains the </a:t>
            </a:r>
            <a:r>
              <a:rPr lang="en-US" sz="2400" dirty="0" err="1" smtClean="0">
                <a:cs typeface="Calibri" pitchFamily="34" charset="0"/>
                <a:sym typeface="Symbol"/>
              </a:rPr>
              <a:t>idx</a:t>
            </a:r>
            <a:r>
              <a:rPr lang="en-US" sz="2400" dirty="0" smtClean="0">
                <a:cs typeface="Calibri" pitchFamily="34" charset="0"/>
                <a:sym typeface="Symbol"/>
              </a:rPr>
              <a:t> of the row containing x</a:t>
            </a:r>
          </a:p>
          <a:p>
            <a:pPr>
              <a:spcBef>
                <a:spcPts val="600"/>
              </a:spcBef>
              <a:buNone/>
            </a:pPr>
            <a:r>
              <a:rPr lang="en-US" sz="2400" dirty="0" smtClean="0">
                <a:cs typeface="Calibri" pitchFamily="34" charset="0"/>
                <a:sym typeface="Symbol"/>
              </a:rPr>
              <a:t>Other “fields”: </a:t>
            </a:r>
            <a:r>
              <a:rPr lang="en-US" sz="2400" dirty="0" smtClean="0">
                <a:solidFill>
                  <a:srgbClr val="FF0000"/>
                </a:solidFill>
                <a:cs typeface="Calibri" pitchFamily="34" charset="0"/>
                <a:sym typeface="Symbol"/>
              </a:rPr>
              <a:t>lower[x]</a:t>
            </a:r>
            <a:r>
              <a:rPr lang="en-US" sz="2400" dirty="0" smtClean="0">
                <a:cs typeface="Calibri" pitchFamily="34" charset="0"/>
                <a:sym typeface="Symbol"/>
              </a:rPr>
              <a:t>, </a:t>
            </a:r>
            <a:r>
              <a:rPr lang="en-US" sz="2400" dirty="0" smtClean="0">
                <a:solidFill>
                  <a:srgbClr val="FF0000"/>
                </a:solidFill>
                <a:cs typeface="Calibri" pitchFamily="34" charset="0"/>
                <a:sym typeface="Symbol"/>
              </a:rPr>
              <a:t>upper[x]</a:t>
            </a:r>
            <a:r>
              <a:rPr lang="en-US" sz="2400" dirty="0" smtClean="0">
                <a:cs typeface="Calibri" pitchFamily="34" charset="0"/>
                <a:sym typeface="Symbol"/>
              </a:rPr>
              <a:t>, and </a:t>
            </a:r>
            <a:r>
              <a:rPr lang="en-US" sz="2400" dirty="0" smtClean="0">
                <a:solidFill>
                  <a:srgbClr val="FF0000"/>
                </a:solidFill>
                <a:cs typeface="Calibri" pitchFamily="34" charset="0"/>
                <a:sym typeface="Symbol"/>
              </a:rPr>
              <a:t>value[x]</a:t>
            </a:r>
          </a:p>
          <a:p>
            <a:pPr>
              <a:spcBef>
                <a:spcPts val="600"/>
              </a:spcBef>
              <a:buNone/>
            </a:pPr>
            <a:r>
              <a:rPr lang="en-US" sz="2400" dirty="0" smtClean="0">
                <a:solidFill>
                  <a:srgbClr val="FF0000"/>
                </a:solidFill>
                <a:cs typeface="Calibri" pitchFamily="34" charset="0"/>
                <a:sym typeface="Symbol"/>
              </a:rPr>
              <a:t>atoms[x]</a:t>
            </a:r>
            <a:r>
              <a:rPr lang="en-US" sz="2400" dirty="0" smtClean="0">
                <a:cs typeface="Calibri" pitchFamily="34" charset="0"/>
                <a:sym typeface="Symbol"/>
              </a:rPr>
              <a:t>: atoms (assigned/unassigned) that contains x</a:t>
            </a:r>
            <a:endParaRPr lang="en-US" sz="2400" dirty="0" smtClean="0">
              <a:solidFill>
                <a:srgbClr val="FF0000"/>
              </a:solidFill>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Data-structures</a:t>
            </a:r>
            <a:endParaRPr lang="en-US" dirty="0"/>
          </a:p>
        </p:txBody>
      </p:sp>
      <p:sp>
        <p:nvSpPr>
          <p:cNvPr id="5" name="Content Placeholder 15"/>
          <p:cNvSpPr txBox="1">
            <a:spLocks/>
          </p:cNvSpPr>
          <p:nvPr/>
        </p:nvSpPr>
        <p:spPr>
          <a:xfrm>
            <a:off x="251012" y="1900517"/>
            <a:ext cx="3460376" cy="3816429"/>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1 </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 + b, 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2 </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c – b</a:t>
            </a:r>
          </a:p>
          <a:p>
            <a:pPr marL="384954" lvl="0" indent="-384954">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p</a:t>
            </a:r>
            <a:r>
              <a:rPr lang="en-US" sz="2000" baseline="-25000" dirty="0" smtClean="0">
                <a:solidFill>
                  <a:schemeClr val="bg1"/>
                </a:solidFill>
                <a:latin typeface="Calibri" pitchFamily="34" charset="0"/>
                <a:cs typeface="Calibri" pitchFamily="34" charset="0"/>
                <a:sym typeface="Symbol"/>
              </a:rPr>
              <a:t>1 </a:t>
            </a:r>
            <a:r>
              <a:rPr lang="en-US" sz="2000" dirty="0" smtClean="0">
                <a:solidFill>
                  <a:schemeClr val="bg1"/>
                </a:solidFill>
                <a:latin typeface="Calibri" pitchFamily="34" charset="0"/>
                <a:cs typeface="Calibri" pitchFamily="34" charset="0"/>
                <a:sym typeface="Symbol"/>
              </a:rPr>
              <a:t> a  0, p</a:t>
            </a:r>
            <a:r>
              <a:rPr lang="en-US" sz="2000" baseline="-25000" dirty="0" smtClean="0">
                <a:solidFill>
                  <a:schemeClr val="bg1"/>
                </a:solidFill>
                <a:latin typeface="Calibri" pitchFamily="34" charset="0"/>
                <a:cs typeface="Calibri" pitchFamily="34" charset="0"/>
                <a:sym typeface="Symbol"/>
              </a:rPr>
              <a:t>2 </a:t>
            </a:r>
            <a:r>
              <a:rPr lang="en-US" sz="2000" dirty="0" smtClean="0">
                <a:solidFill>
                  <a:schemeClr val="bg1"/>
                </a:solidFill>
                <a:latin typeface="Calibri" pitchFamily="34" charset="0"/>
                <a:cs typeface="Calibri" pitchFamily="34" charset="0"/>
                <a:sym typeface="Symbol"/>
              </a:rPr>
              <a:t> 1  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p</a:t>
            </a:r>
            <a:r>
              <a:rPr lang="en-US" sz="2000" baseline="-25000" dirty="0" smtClean="0">
                <a:solidFill>
                  <a:schemeClr val="bg1"/>
                </a:solidFill>
                <a:latin typeface="Calibri" pitchFamily="34" charset="0"/>
                <a:cs typeface="Calibri" pitchFamily="34" charset="0"/>
                <a:sym typeface="Symbol"/>
              </a:rPr>
              <a:t>3 </a:t>
            </a:r>
            <a:r>
              <a:rPr lang="en-US" sz="2000" dirty="0" smtClean="0">
                <a:solidFill>
                  <a:schemeClr val="bg1"/>
                </a:solidFill>
                <a:latin typeface="Calibri" pitchFamily="34" charset="0"/>
                <a:cs typeface="Calibri" pitchFamily="34" charset="0"/>
                <a:sym typeface="Symbol"/>
              </a:rPr>
              <a:t> 1  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p</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p</a:t>
            </a:r>
            <a:r>
              <a:rPr lang="en-US" sz="2000" baseline="-25000" dirty="0" smtClean="0">
                <a:solidFill>
                  <a:schemeClr val="bg1"/>
                </a:solidFill>
                <a:latin typeface="Calibri" pitchFamily="34" charset="0"/>
                <a:cs typeface="Calibri" pitchFamily="34" charset="0"/>
                <a:sym typeface="Symbol"/>
              </a:rPr>
              <a:t>2 </a:t>
            </a:r>
            <a:r>
              <a:rPr lang="en-US" sz="2000" dirty="0" smtClean="0">
                <a:solidFill>
                  <a:schemeClr val="bg1"/>
                </a:solidFill>
                <a:latin typeface="Calibri" pitchFamily="34" charset="0"/>
                <a:cs typeface="Calibri" pitchFamily="34" charset="0"/>
                <a:sym typeface="Symbol"/>
              </a:rPr>
              <a:t>were already assigned</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marL="0" marR="0" lvl="0" indent="0" algn="l" defTabSz="914363" rtl="0" eaLnBrk="1" fontAlgn="auto" latinLnBrk="0" hangingPunct="1">
              <a:lnSpc>
                <a:spcPct val="90000"/>
              </a:lnSpc>
              <a:spcBef>
                <a:spcPts val="600"/>
              </a:spcBef>
              <a:spcAft>
                <a:spcPts val="0"/>
              </a:spcAft>
              <a:buClrTx/>
              <a:buSzPct val="90000"/>
              <a:buFontTx/>
              <a:buNone/>
              <a:tabLst/>
              <a:defRPr/>
            </a:pPr>
            <a:r>
              <a:rPr kumimoji="0" lang="en-US" sz="20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a</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1</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000" dirty="0" smtClean="0">
                <a:solidFill>
                  <a:schemeClr val="bg1"/>
                </a:solidFill>
                <a:latin typeface="Calibri" pitchFamily="34" charset="0"/>
                <a:cs typeface="Calibri" pitchFamily="34" charset="0"/>
                <a:sym typeface="Symbol"/>
              </a:rPr>
              <a:t>+</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2 </a:t>
            </a:r>
            <a:r>
              <a:rPr lang="en-US" sz="2000" dirty="0" smtClean="0">
                <a:solidFill>
                  <a:schemeClr val="bg1"/>
                </a:solidFill>
                <a:latin typeface="Calibri" pitchFamily="34" charset="0"/>
                <a:cs typeface="Calibri" pitchFamily="34" charset="0"/>
                <a:sym typeface="Symbol"/>
              </a:rPr>
              <a:t>+</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c = 0 </a:t>
            </a:r>
          </a:p>
          <a:p>
            <a:pPr marL="384954" lvl="0" indent="-384954">
              <a:lnSpc>
                <a:spcPct val="90000"/>
              </a:lnSpc>
              <a:spcBef>
                <a:spcPts val="600"/>
              </a:spcBef>
              <a:buSzPct val="90000"/>
            </a:pPr>
            <a:r>
              <a:rPr lang="en-US" sz="2000" dirty="0" smtClean="0">
                <a:solidFill>
                  <a:srgbClr val="FF0000"/>
                </a:solidFill>
                <a:latin typeface="Calibri" pitchFamily="34" charset="0"/>
                <a:cs typeface="Calibri" pitchFamily="34" charset="0"/>
                <a:sym typeface="Symbol"/>
              </a:rPr>
              <a:t>b</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000" dirty="0" smtClean="0">
                <a:solidFill>
                  <a:schemeClr val="bg1"/>
                </a:solidFill>
                <a:latin typeface="Calibri" pitchFamily="34" charset="0"/>
                <a:cs typeface="Calibri" pitchFamily="34" charset="0"/>
                <a:sym typeface="Symbol"/>
              </a:rPr>
              <a:t>c + 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 0</a:t>
            </a:r>
            <a:endParaRPr lang="en-US" sz="2000" baseline="-25000" dirty="0" smtClean="0">
              <a:solidFill>
                <a:schemeClr val="bg1"/>
              </a:solidFill>
              <a:latin typeface="Calibri" pitchFamily="34" charset="0"/>
              <a:cs typeface="Calibri" pitchFamily="34" charset="0"/>
              <a:sym typeface="Symbol"/>
            </a:endParaRPr>
          </a:p>
          <a:p>
            <a:pPr marL="384954" lvl="0" indent="-384954">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a  0, 1  s</a:t>
            </a:r>
            <a:r>
              <a:rPr lang="en-US" sz="2000" baseline="-25000" dirty="0" smtClean="0">
                <a:solidFill>
                  <a:schemeClr val="bg1"/>
                </a:solidFill>
                <a:latin typeface="Calibri" pitchFamily="34" charset="0"/>
                <a:cs typeface="Calibri" pitchFamily="34" charset="0"/>
                <a:sym typeface="Symbol"/>
              </a:rPr>
              <a:t>1</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M(a) = 0      value[a] = 0</a:t>
            </a:r>
          </a:p>
          <a:p>
            <a:pPr marL="384954" indent="-384954">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M(b) = -1     value[a] = -1</a:t>
            </a:r>
          </a:p>
          <a:p>
            <a:pPr marL="384954" indent="-384954">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M(c) = 0       value[c] = 0</a:t>
            </a:r>
          </a:p>
          <a:p>
            <a:pPr marL="384954" lvl="0" indent="-384954">
              <a:lnSpc>
                <a:spcPct val="90000"/>
              </a:lnSpc>
              <a:spcBef>
                <a:spcPts val="600"/>
              </a:spcBef>
              <a:buSzPct val="90000"/>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1</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a:t>
            </a:r>
            <a:r>
              <a:rPr lang="en-US" sz="2000" dirty="0" smtClean="0">
                <a:solidFill>
                  <a:schemeClr val="bg1"/>
                </a:solidFill>
                <a:latin typeface="Calibri" pitchFamily="34" charset="0"/>
                <a:cs typeface="Calibri" pitchFamily="34" charset="0"/>
                <a:sym typeface="Symbol"/>
              </a:rPr>
              <a:t>1      value[s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 1</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marL="384954" lvl="0" indent="-384954">
              <a:lnSpc>
                <a:spcPct val="90000"/>
              </a:lnSpc>
              <a:spcBef>
                <a:spcPts val="600"/>
              </a:spcBef>
              <a:buSzPct val="90000"/>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M(s</a:t>
            </a:r>
            <a:r>
              <a:rPr kumimoji="0" lang="en-US" sz="2000" b="0" i="0" u="none" strike="noStrike" kern="1200" cap="none" spc="0" normalizeH="0" baseline="-25000" noProof="0" dirty="0" smtClean="0">
                <a:ln>
                  <a:noFill/>
                </a:ln>
                <a:solidFill>
                  <a:schemeClr val="bg1"/>
                </a:solidFill>
                <a:effectLst/>
                <a:uLnTx/>
                <a:uFillTx/>
                <a:latin typeface="Calibri" pitchFamily="34" charset="0"/>
                <a:ea typeface="+mn-ea"/>
                <a:cs typeface="Calibri" pitchFamily="34" charset="0"/>
                <a:sym typeface="Symbol"/>
              </a:rPr>
              <a:t>2</a:t>
            </a: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 1      </a:t>
            </a:r>
            <a:r>
              <a:rPr lang="en-US" sz="2000" dirty="0" smtClean="0">
                <a:solidFill>
                  <a:schemeClr val="bg1"/>
                </a:solidFill>
                <a:latin typeface="Calibri" pitchFamily="34" charset="0"/>
                <a:cs typeface="Calibri" pitchFamily="34" charset="0"/>
                <a:sym typeface="Symbol"/>
              </a:rPr>
              <a:t>value[s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 1</a:t>
            </a:r>
            <a:endPar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p:txBody>
      </p:sp>
      <p:sp>
        <p:nvSpPr>
          <p:cNvPr id="7" name="Content Placeholder 15"/>
          <p:cNvSpPr txBox="1">
            <a:spLocks/>
          </p:cNvSpPr>
          <p:nvPr/>
        </p:nvSpPr>
        <p:spPr>
          <a:xfrm>
            <a:off x="3767686" y="1736283"/>
            <a:ext cx="5221225" cy="452431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ts val="600"/>
              </a:spcBef>
              <a:spcAft>
                <a:spcPts val="0"/>
              </a:spcAft>
              <a:buClrTx/>
              <a:buSzPct val="90000"/>
              <a:buFontTx/>
              <a:buNone/>
              <a:tabLst/>
              <a:defRPr/>
            </a:pPr>
            <a:r>
              <a:rPr kumimoji="0" lang="en-US" sz="20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rows =</a:t>
            </a:r>
            <a:r>
              <a:rPr kumimoji="0" lang="en-US" sz="20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p>
          <a:p>
            <a:pPr marL="384954" lvl="0" indent="-384954">
              <a:lnSpc>
                <a:spcPct val="90000"/>
              </a:lnSpc>
              <a:spcBef>
                <a:spcPts val="600"/>
              </a:spcBef>
              <a:buSzPct val="90000"/>
            </a:pPr>
            <a:r>
              <a:rPr lang="en-US" sz="2000" baseline="0" dirty="0" smtClean="0">
                <a:solidFill>
                  <a:schemeClr val="bg1"/>
                </a:solidFill>
                <a:latin typeface="Calibri" pitchFamily="34" charset="0"/>
                <a:cs typeface="Calibri" pitchFamily="34" charset="0"/>
                <a:sym typeface="Symbol"/>
              </a:rPr>
              <a:t>	[(1, a, 0, t),</a:t>
            </a:r>
            <a:r>
              <a:rPr lang="en-US" sz="2000" dirty="0" smtClean="0">
                <a:solidFill>
                  <a:schemeClr val="bg1"/>
                </a:solidFill>
                <a:latin typeface="Calibri" pitchFamily="34" charset="0"/>
                <a:cs typeface="Calibri" pitchFamily="34" charset="0"/>
                <a:sym typeface="Symbol"/>
              </a:rPr>
              <a:t> (-1, 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0, t), (1, 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1, t), (1, c, 0, t)],</a:t>
            </a:r>
          </a:p>
          <a:p>
            <a:pPr marL="384954" lvl="0" indent="-384954">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	[(1,b, 0, t), (-1, c, 1, t), (1, 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2, t)] ]</a:t>
            </a:r>
          </a:p>
          <a:p>
            <a:pPr lvl="0">
              <a:lnSpc>
                <a:spcPct val="90000"/>
              </a:lnSpc>
              <a:spcBef>
                <a:spcPts val="600"/>
              </a:spcBef>
              <a:buSzPct val="90000"/>
            </a:pPr>
            <a:endParaRPr lang="en-US" sz="2000" dirty="0" smtClean="0">
              <a:solidFill>
                <a:schemeClr val="bg1"/>
              </a:solidFill>
              <a:latin typeface="Calibri" pitchFamily="34" charset="0"/>
              <a:cs typeface="Calibri" pitchFamily="34" charset="0"/>
              <a:sym typeface="Symbol"/>
            </a:endParaRPr>
          </a:p>
          <a:p>
            <a:pPr lvl="0">
              <a:lnSpc>
                <a:spcPct val="90000"/>
              </a:lnSpc>
              <a:spcBef>
                <a:spcPts val="600"/>
              </a:spcBef>
              <a:buSzPct val="90000"/>
            </a:pPr>
            <a:r>
              <a:rPr lang="en-US" sz="2000" dirty="0" err="1" smtClean="0">
                <a:solidFill>
                  <a:schemeClr val="bg1"/>
                </a:solidFill>
                <a:latin typeface="Calibri" pitchFamily="34" charset="0"/>
                <a:cs typeface="Calibri" pitchFamily="34" charset="0"/>
                <a:sym typeface="Symbol"/>
              </a:rPr>
              <a:t>occs</a:t>
            </a:r>
            <a:r>
              <a:rPr lang="en-US" sz="2000" dirty="0" smtClean="0">
                <a:solidFill>
                  <a:schemeClr val="bg1"/>
                </a:solidFill>
                <a:latin typeface="Calibri" pitchFamily="34" charset="0"/>
                <a:cs typeface="Calibri" pitchFamily="34" charset="0"/>
                <a:sym typeface="Symbol"/>
              </a:rPr>
              <a:t>[a] = [(0, 0, f)]</a:t>
            </a:r>
          </a:p>
          <a:p>
            <a:pPr lvl="0">
              <a:lnSpc>
                <a:spcPct val="90000"/>
              </a:lnSpc>
              <a:spcBef>
                <a:spcPts val="600"/>
              </a:spcBef>
              <a:buSzPct val="90000"/>
            </a:pPr>
            <a:r>
              <a:rPr lang="en-US" sz="2000" dirty="0" err="1" smtClean="0">
                <a:solidFill>
                  <a:schemeClr val="bg1"/>
                </a:solidFill>
                <a:latin typeface="Calibri" pitchFamily="34" charset="0"/>
                <a:cs typeface="Calibri" pitchFamily="34" charset="0"/>
                <a:sym typeface="Symbol"/>
              </a:rPr>
              <a:t>occs</a:t>
            </a:r>
            <a:r>
              <a:rPr lang="en-US" sz="2000" dirty="0" smtClean="0">
                <a:solidFill>
                  <a:schemeClr val="bg1"/>
                </a:solidFill>
                <a:latin typeface="Calibri" pitchFamily="34" charset="0"/>
                <a:cs typeface="Calibri" pitchFamily="34" charset="0"/>
                <a:sym typeface="Symbol"/>
              </a:rPr>
              <a:t>[b] = [(1,0,f)]</a:t>
            </a:r>
          </a:p>
          <a:p>
            <a:pPr>
              <a:lnSpc>
                <a:spcPct val="90000"/>
              </a:lnSpc>
              <a:spcBef>
                <a:spcPts val="600"/>
              </a:spcBef>
              <a:buSzPct val="90000"/>
            </a:pPr>
            <a:r>
              <a:rPr lang="en-US" sz="2000" dirty="0" err="1" smtClean="0">
                <a:solidFill>
                  <a:schemeClr val="bg1"/>
                </a:solidFill>
                <a:latin typeface="Calibri" pitchFamily="34" charset="0"/>
                <a:cs typeface="Calibri" pitchFamily="34" charset="0"/>
                <a:sym typeface="Symbol"/>
              </a:rPr>
              <a:t>occs</a:t>
            </a:r>
            <a:r>
              <a:rPr lang="en-US" sz="2000" dirty="0" smtClean="0">
                <a:solidFill>
                  <a:schemeClr val="bg1"/>
                </a:solidFill>
                <a:latin typeface="Calibri" pitchFamily="34" charset="0"/>
                <a:cs typeface="Calibri" pitchFamily="34" charset="0"/>
                <a:sym typeface="Symbol"/>
              </a:rPr>
              <a:t>[c] = [(0,3,f), (1,1,f)]</a:t>
            </a:r>
          </a:p>
          <a:p>
            <a:pPr lvl="0">
              <a:lnSpc>
                <a:spcPct val="90000"/>
              </a:lnSpc>
              <a:spcBef>
                <a:spcPts val="600"/>
              </a:spcBef>
              <a:buSzPct val="90000"/>
            </a:pPr>
            <a:r>
              <a:rPr lang="en-US" sz="2000" dirty="0" err="1" smtClean="0">
                <a:solidFill>
                  <a:schemeClr val="bg1"/>
                </a:solidFill>
                <a:latin typeface="Calibri" pitchFamily="34" charset="0"/>
                <a:cs typeface="Calibri" pitchFamily="34" charset="0"/>
                <a:sym typeface="Symbol"/>
              </a:rPr>
              <a:t>occs</a:t>
            </a:r>
            <a:r>
              <a:rPr lang="en-US" sz="2000" dirty="0" smtClean="0">
                <a:solidFill>
                  <a:schemeClr val="bg1"/>
                </a:solidFill>
                <a:latin typeface="Calibri" pitchFamily="34" charset="0"/>
                <a:cs typeface="Calibri" pitchFamily="34" charset="0"/>
                <a:sym typeface="Symbol"/>
              </a:rPr>
              <a:t>[s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 [(0,1,f)]</a:t>
            </a:r>
          </a:p>
          <a:p>
            <a:pPr>
              <a:lnSpc>
                <a:spcPct val="90000"/>
              </a:lnSpc>
              <a:spcBef>
                <a:spcPts val="600"/>
              </a:spcBef>
              <a:buSzPct val="90000"/>
            </a:pPr>
            <a:r>
              <a:rPr lang="en-US" sz="2000" dirty="0" err="1" smtClean="0">
                <a:solidFill>
                  <a:schemeClr val="bg1"/>
                </a:solidFill>
                <a:latin typeface="Calibri" pitchFamily="34" charset="0"/>
                <a:cs typeface="Calibri" pitchFamily="34" charset="0"/>
                <a:sym typeface="Symbol"/>
              </a:rPr>
              <a:t>occs</a:t>
            </a:r>
            <a:r>
              <a:rPr lang="en-US" sz="2000" dirty="0" smtClean="0">
                <a:solidFill>
                  <a:schemeClr val="bg1"/>
                </a:solidFill>
                <a:latin typeface="Calibri" pitchFamily="34" charset="0"/>
                <a:cs typeface="Calibri" pitchFamily="34" charset="0"/>
                <a:sym typeface="Symbol"/>
              </a:rPr>
              <a:t>[s</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 [(0,0,t), (0,2,f), (1,2,f)] </a:t>
            </a:r>
          </a:p>
          <a:p>
            <a:pPr>
              <a:lnSpc>
                <a:spcPct val="90000"/>
              </a:lnSpc>
              <a:spcBef>
                <a:spcPts val="600"/>
              </a:spcBef>
              <a:buSzPct val="90000"/>
            </a:pPr>
            <a:endParaRPr lang="en-US" sz="2000" dirty="0" smtClean="0">
              <a:solidFill>
                <a:schemeClr val="bg1"/>
              </a:solidFill>
              <a:latin typeface="Calibri" pitchFamily="34" charset="0"/>
              <a:cs typeface="Calibri" pitchFamily="34" charset="0"/>
              <a:sym typeface="Symbol"/>
            </a:endParaRPr>
          </a:p>
          <a:p>
            <a:pPr>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row[a] = 0, row[b] = 1, row[c] = -1, …</a:t>
            </a:r>
          </a:p>
          <a:p>
            <a:pPr>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upper[a] = 0, lower[s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 1</a:t>
            </a:r>
          </a:p>
          <a:p>
            <a:pPr>
              <a:lnSpc>
                <a:spcPct val="90000"/>
              </a:lnSpc>
              <a:spcBef>
                <a:spcPts val="600"/>
              </a:spcBef>
              <a:buSzPct val="90000"/>
            </a:pPr>
            <a:r>
              <a:rPr lang="en-US" sz="2000" dirty="0" smtClean="0">
                <a:solidFill>
                  <a:schemeClr val="bg1"/>
                </a:solidFill>
                <a:latin typeface="Calibri" pitchFamily="34" charset="0"/>
                <a:cs typeface="Calibri" pitchFamily="34" charset="0"/>
                <a:sym typeface="Symbol"/>
              </a:rPr>
              <a:t>atoms[a] = {p</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atoms[s</a:t>
            </a:r>
            <a:r>
              <a:rPr lang="en-US" sz="2000" baseline="-25000" dirty="0" smtClean="0">
                <a:solidFill>
                  <a:schemeClr val="bg1"/>
                </a:solidFill>
                <a:latin typeface="Calibri" pitchFamily="34" charset="0"/>
                <a:cs typeface="Calibri" pitchFamily="34" charset="0"/>
                <a:sym typeface="Symbol"/>
              </a:rPr>
              <a:t>1</a:t>
            </a:r>
            <a:r>
              <a:rPr lang="en-US" sz="2000" dirty="0" smtClean="0">
                <a:solidFill>
                  <a:schemeClr val="bg1"/>
                </a:solidFill>
                <a:latin typeface="Calibri" pitchFamily="34" charset="0"/>
                <a:cs typeface="Calibri" pitchFamily="34" charset="0"/>
                <a:sym typeface="Symbol"/>
              </a:rPr>
              <a:t>] = {p</a:t>
            </a:r>
            <a:r>
              <a:rPr lang="en-US" sz="2000" baseline="-25000" dirty="0" smtClean="0">
                <a:solidFill>
                  <a:schemeClr val="bg1"/>
                </a:solidFill>
                <a:latin typeface="Calibri" pitchFamily="34" charset="0"/>
                <a:cs typeface="Calibri" pitchFamily="34" charset="0"/>
                <a:sym typeface="Symbol"/>
              </a:rPr>
              <a:t>2</a:t>
            </a:r>
            <a:r>
              <a:rPr lang="en-US" sz="2000" dirty="0" smtClean="0">
                <a:solidFill>
                  <a:schemeClr val="bg1"/>
                </a:solidFill>
                <a:latin typeface="Calibri" pitchFamily="34" charset="0"/>
                <a:cs typeface="Calibri" pitchFamily="34" charset="0"/>
                <a:sym typeface="Symbol"/>
              </a:rPr>
              <a:t>}, …</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Combining Theories</a:t>
            </a:r>
            <a:endParaRPr lang="en-US" dirty="0"/>
          </a:p>
        </p:txBody>
      </p:sp>
      <p:sp>
        <p:nvSpPr>
          <p:cNvPr id="87" name="Content Placeholder 15"/>
          <p:cNvSpPr>
            <a:spLocks noGrp="1"/>
          </p:cNvSpPr>
          <p:nvPr>
            <p:ph idx="1"/>
          </p:nvPr>
        </p:nvSpPr>
        <p:spPr>
          <a:xfrm>
            <a:off x="845489" y="1709303"/>
            <a:ext cx="7548284" cy="4478149"/>
          </a:xfrm>
        </p:spPr>
        <p:txBody>
          <a:bodyPr/>
          <a:lstStyle/>
          <a:p>
            <a:pPr>
              <a:spcBef>
                <a:spcPts val="600"/>
              </a:spcBef>
              <a:buNone/>
            </a:pPr>
            <a:r>
              <a:rPr lang="en-US" sz="2400" dirty="0" smtClean="0">
                <a:solidFill>
                  <a:srgbClr val="FF0000"/>
                </a:solidFill>
                <a:cs typeface="Calibri" pitchFamily="34" charset="0"/>
                <a:sym typeface="Symbol"/>
              </a:rPr>
              <a:t>In practice, we need a combination of theories.</a:t>
            </a:r>
          </a:p>
          <a:p>
            <a:pPr lvl="0">
              <a:buNone/>
              <a:defRPr/>
            </a:pPr>
            <a:endParaRPr lang="en-US" sz="2400" dirty="0" smtClean="0">
              <a:cs typeface="Calibri" pitchFamily="34" charset="0"/>
              <a:sym typeface="Symbol"/>
            </a:endParaRPr>
          </a:p>
          <a:p>
            <a:pPr lvl="0">
              <a:buNone/>
              <a:defRPr/>
            </a:pPr>
            <a:r>
              <a:rPr lang="en-US" sz="2400" dirty="0" smtClean="0">
                <a:cs typeface="Calibri" pitchFamily="34" charset="0"/>
                <a:sym typeface="Symbol"/>
              </a:rPr>
              <a:t>b + 2 = c  and  f(read(write(a,b,3), c-2)) ≠ f(c-b+1)</a:t>
            </a:r>
          </a:p>
          <a:p>
            <a:pPr lvl="0">
              <a:defRPr/>
            </a:pPr>
            <a:endParaRPr lang="en-US" sz="2400" dirty="0" smtClean="0">
              <a:cs typeface="Calibri" pitchFamily="34" charset="0"/>
              <a:sym typeface="Symbol"/>
            </a:endParaRPr>
          </a:p>
          <a:p>
            <a:pPr lvl="0">
              <a:buNone/>
              <a:defRPr/>
            </a:pPr>
            <a:r>
              <a:rPr lang="en-US" sz="2400" dirty="0" smtClean="0">
                <a:solidFill>
                  <a:schemeClr val="accent2">
                    <a:lumMod val="75000"/>
                  </a:schemeClr>
                </a:solidFill>
                <a:cs typeface="Calibri" pitchFamily="34" charset="0"/>
                <a:sym typeface="Symbol"/>
              </a:rPr>
              <a:t>A theory is a set (potentially infinite) of first-order sentences.</a:t>
            </a:r>
          </a:p>
          <a:p>
            <a:pPr lvl="0">
              <a:buNone/>
              <a:defRPr/>
            </a:pPr>
            <a:endParaRPr lang="en-US" sz="2400" dirty="0" smtClean="0">
              <a:solidFill>
                <a:schemeClr val="accent2">
                  <a:lumMod val="75000"/>
                </a:schemeClr>
              </a:solidFill>
              <a:cs typeface="Calibri" pitchFamily="34" charset="0"/>
              <a:sym typeface="Symbol"/>
            </a:endParaRPr>
          </a:p>
          <a:p>
            <a:pPr lvl="0">
              <a:buNone/>
              <a:defRPr/>
            </a:pPr>
            <a:r>
              <a:rPr lang="en-US" sz="2400" b="1" dirty="0" smtClean="0">
                <a:cs typeface="Calibri" pitchFamily="34" charset="0"/>
                <a:sym typeface="Symbol"/>
              </a:rPr>
              <a:t>Main questions</a:t>
            </a:r>
            <a:r>
              <a:rPr lang="en-US" sz="2400" dirty="0" smtClean="0">
                <a:cs typeface="Calibri" pitchFamily="34" charset="0"/>
                <a:sym typeface="Symbol"/>
              </a:rPr>
              <a:t>:</a:t>
            </a:r>
          </a:p>
          <a:p>
            <a:pPr lvl="0">
              <a:buNone/>
              <a:defRPr/>
            </a:pPr>
            <a:r>
              <a:rPr lang="en-US" sz="2400" dirty="0" smtClean="0">
                <a:cs typeface="Calibri" pitchFamily="34" charset="0"/>
                <a:sym typeface="Symbol"/>
              </a:rPr>
              <a:t>Is the union of two theories </a:t>
            </a:r>
            <a:r>
              <a:rPr lang="en-US" sz="2400" dirty="0" smtClean="0">
                <a:solidFill>
                  <a:srgbClr val="FF0000"/>
                </a:solidFill>
                <a:cs typeface="Calibri" pitchFamily="34" charset="0"/>
                <a:sym typeface="Symbol"/>
              </a:rPr>
              <a:t>T1  T2 </a:t>
            </a:r>
            <a:r>
              <a:rPr lang="en-US" sz="2400" dirty="0" smtClean="0">
                <a:cs typeface="Calibri" pitchFamily="34" charset="0"/>
                <a:sym typeface="Symbol"/>
              </a:rPr>
              <a:t>consistent?</a:t>
            </a:r>
          </a:p>
          <a:p>
            <a:pPr lvl="0">
              <a:spcBef>
                <a:spcPts val="1200"/>
              </a:spcBef>
              <a:buNone/>
              <a:defRPr/>
            </a:pPr>
            <a:r>
              <a:rPr lang="en-US" sz="2400" dirty="0" smtClean="0">
                <a:cs typeface="Calibri" pitchFamily="34" charset="0"/>
                <a:sym typeface="Symbol"/>
              </a:rPr>
              <a:t>Given a solvers for </a:t>
            </a:r>
            <a:r>
              <a:rPr lang="en-US" sz="2400" dirty="0" smtClean="0">
                <a:solidFill>
                  <a:srgbClr val="FF0000"/>
                </a:solidFill>
                <a:cs typeface="Calibri" pitchFamily="34" charset="0"/>
                <a:sym typeface="Symbol"/>
              </a:rPr>
              <a:t>T1</a:t>
            </a:r>
            <a:r>
              <a:rPr lang="en-US" sz="2400" dirty="0" smtClean="0">
                <a:cs typeface="Calibri" pitchFamily="34" charset="0"/>
                <a:sym typeface="Symbol"/>
              </a:rPr>
              <a:t> and </a:t>
            </a:r>
            <a:r>
              <a:rPr lang="en-US" sz="2400" dirty="0" smtClean="0">
                <a:solidFill>
                  <a:srgbClr val="FF0000"/>
                </a:solidFill>
                <a:cs typeface="Calibri" pitchFamily="34" charset="0"/>
                <a:sym typeface="Symbol"/>
              </a:rPr>
              <a:t>T2</a:t>
            </a:r>
            <a:r>
              <a:rPr lang="en-US" sz="2400" dirty="0" smtClean="0">
                <a:cs typeface="Calibri" pitchFamily="34" charset="0"/>
                <a:sym typeface="Symbol"/>
              </a:rPr>
              <a:t>, how can we build a solver for</a:t>
            </a:r>
          </a:p>
          <a:p>
            <a:pPr lvl="0">
              <a:buNone/>
              <a:defRPr/>
            </a:pPr>
            <a:r>
              <a:rPr lang="en-US" sz="2400" dirty="0" smtClean="0">
                <a:solidFill>
                  <a:srgbClr val="FF0000"/>
                </a:solidFill>
                <a:cs typeface="Calibri" pitchFamily="34" charset="0"/>
                <a:sym typeface="Symbol"/>
              </a:rPr>
              <a:t>T1  T2</a:t>
            </a:r>
            <a:r>
              <a:rPr lang="en-US" sz="2400" dirty="0" smtClean="0">
                <a:cs typeface="Calibri" pitchFamily="34" charset="0"/>
                <a:sym typeface="Symbol"/>
              </a:rPr>
              <a:t>?</a:t>
            </a:r>
          </a:p>
          <a:p>
            <a:pPr>
              <a:spcBef>
                <a:spcPts val="600"/>
              </a:spcBef>
              <a:buNone/>
            </a:pPr>
            <a:endParaRPr lang="en-US" sz="2400" dirty="0" smtClean="0">
              <a:solidFill>
                <a:srgbClr val="FF0000"/>
              </a:solidFill>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cs typeface="Calibri" pitchFamily="34" charset="0"/>
              </a:rPr>
              <a:t>Standard Simplex</a:t>
            </a:r>
            <a:endParaRPr lang="en-US" dirty="0">
              <a:latin typeface="Calibri" pitchFamily="34" charset="0"/>
              <a:cs typeface="Calibri" pitchFamily="34" charset="0"/>
            </a:endParaRPr>
          </a:p>
        </p:txBody>
      </p:sp>
      <p:sp>
        <p:nvSpPr>
          <p:cNvPr id="7" name="Content Placeholder 15"/>
          <p:cNvSpPr txBox="1">
            <a:spLocks/>
          </p:cNvSpPr>
          <p:nvPr/>
        </p:nvSpPr>
        <p:spPr>
          <a:xfrm>
            <a:off x="188259" y="1670534"/>
            <a:ext cx="8633012" cy="2379113"/>
          </a:xfrm>
          <a:prstGeom prst="rect">
            <a:avLst/>
          </a:prstGeom>
        </p:spPr>
        <p:txBody>
          <a:bodyPr vert="horz" wrap="square" lIns="0" tIns="0" rIns="0" bIns="0" rtlCol="0">
            <a:spAutoFit/>
          </a:bodyPr>
          <a:lstStyle/>
          <a:p>
            <a:pPr marL="384954" indent="-384954" algn="ctr">
              <a:lnSpc>
                <a:spcPct val="90000"/>
              </a:lnSpc>
              <a:spcBef>
                <a:spcPts val="600"/>
              </a:spcBef>
              <a:buSzPct val="90000"/>
            </a:pPr>
            <a:r>
              <a:rPr lang="en-US" sz="2400" dirty="0" smtClean="0">
                <a:solidFill>
                  <a:srgbClr val="FF0000"/>
                </a:solidFill>
                <a:latin typeface="Calibri" pitchFamily="34" charset="0"/>
                <a:cs typeface="Calibri" pitchFamily="34" charset="0"/>
                <a:sym typeface="Symbol"/>
              </a:rPr>
              <a:t>Many solvers (e.g., ICS, Simplify) are based on the Standard Simplex.</a:t>
            </a:r>
          </a:p>
          <a:p>
            <a:pPr marL="384954" indent="-384954" algn="ctr">
              <a:lnSpc>
                <a:spcPct val="90000"/>
              </a:lnSpc>
              <a:spcBef>
                <a:spcPts val="600"/>
              </a:spcBef>
              <a:buSzPct val="90000"/>
            </a:pPr>
            <a:endParaRPr lang="en-US" sz="2400" dirty="0" smtClean="0">
              <a:solidFill>
                <a:srgbClr val="FF0000"/>
              </a:solidFill>
              <a:latin typeface="Calibri" pitchFamily="34" charset="0"/>
              <a:cs typeface="Calibri" pitchFamily="34" charset="0"/>
              <a:sym typeface="Symbol"/>
            </a:endParaRP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a</a:t>
            </a:r>
            <a:r>
              <a:rPr lang="en-US" sz="2400" dirty="0" smtClean="0">
                <a:solidFill>
                  <a:schemeClr val="bg1"/>
                </a:solidFill>
                <a:latin typeface="Calibri" pitchFamily="34" charset="0"/>
                <a:cs typeface="Calibri" pitchFamily="34" charset="0"/>
                <a:sym typeface="Symbol"/>
              </a:rPr>
              <a:t> - d + 2e 	=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b</a:t>
            </a:r>
            <a:r>
              <a:rPr lang="en-US" sz="2400" dirty="0" smtClean="0">
                <a:solidFill>
                  <a:schemeClr val="bg1"/>
                </a:solidFill>
                <a:latin typeface="Calibri" pitchFamily="34" charset="0"/>
                <a:cs typeface="Calibri" pitchFamily="34" charset="0"/>
                <a:sym typeface="Symbol"/>
              </a:rPr>
              <a:t> - d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t>
            </a:r>
            <a:r>
              <a:rPr lang="en-US" sz="2400" dirty="0" smtClean="0">
                <a:solidFill>
                  <a:srgbClr val="FF0000"/>
                </a:solidFill>
                <a:latin typeface="Calibri" pitchFamily="34" charset="0"/>
                <a:cs typeface="Calibri" pitchFamily="34" charset="0"/>
                <a:sym typeface="Symbol"/>
              </a:rPr>
              <a:t>c</a:t>
            </a:r>
            <a:r>
              <a:rPr lang="en-US" sz="2400" dirty="0" smtClean="0">
                <a:solidFill>
                  <a:schemeClr val="bg1"/>
                </a:solidFill>
                <a:latin typeface="Calibri" pitchFamily="34" charset="0"/>
                <a:cs typeface="Calibri" pitchFamily="34" charset="0"/>
                <a:sym typeface="Symbol"/>
              </a:rPr>
              <a:t>  + d - e 	=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a, b, c, d, e ≥ 0</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6" name="Content Placeholder 15"/>
          <p:cNvSpPr txBox="1">
            <a:spLocks/>
          </p:cNvSpPr>
          <p:nvPr/>
        </p:nvSpPr>
        <p:spPr>
          <a:xfrm>
            <a:off x="2832848" y="4521315"/>
            <a:ext cx="1344706"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 0 0 -1 2</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1 0 -1 0</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0 0 1  1 -1</a:t>
            </a:r>
          </a:p>
        </p:txBody>
      </p:sp>
      <p:sp>
        <p:nvSpPr>
          <p:cNvPr id="9" name="Content Placeholder 15"/>
          <p:cNvSpPr txBox="1">
            <a:spLocks/>
          </p:cNvSpPr>
          <p:nvPr/>
        </p:nvSpPr>
        <p:spPr>
          <a:xfrm>
            <a:off x="4276144" y="4144783"/>
            <a:ext cx="224116" cy="1969770"/>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b</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c</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d</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e</a:t>
            </a:r>
          </a:p>
        </p:txBody>
      </p:sp>
      <p:sp>
        <p:nvSpPr>
          <p:cNvPr id="10" name="Content Placeholder 15"/>
          <p:cNvSpPr txBox="1">
            <a:spLocks/>
          </p:cNvSpPr>
          <p:nvPr/>
        </p:nvSpPr>
        <p:spPr>
          <a:xfrm>
            <a:off x="4876779" y="4548194"/>
            <a:ext cx="349645" cy="1151084"/>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3</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 1</a:t>
            </a:r>
          </a:p>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-1</a:t>
            </a:r>
          </a:p>
        </p:txBody>
      </p:sp>
      <p:sp>
        <p:nvSpPr>
          <p:cNvPr id="11" name="Content Placeholder 15"/>
          <p:cNvSpPr txBox="1">
            <a:spLocks/>
          </p:cNvSpPr>
          <p:nvPr/>
        </p:nvSpPr>
        <p:spPr>
          <a:xfrm>
            <a:off x="4580944" y="4951606"/>
            <a:ext cx="349645" cy="332399"/>
          </a:xfrm>
          <a:prstGeom prst="rect">
            <a:avLst/>
          </a:prstGeom>
        </p:spPr>
        <p:txBody>
          <a:bodyPr vert="horz" wrap="square" lIns="0" tIns="0" rIns="0" bIns="0" rtlCol="0">
            <a:spAutoFit/>
          </a:bodyPr>
          <a:lstStyle/>
          <a:p>
            <a:pPr marL="384954" indent="-384954">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t>
            </a:r>
          </a:p>
        </p:txBody>
      </p:sp>
      <p:sp>
        <p:nvSpPr>
          <p:cNvPr id="12" name="Double Bracket 11"/>
          <p:cNvSpPr/>
          <p:nvPr/>
        </p:nvSpPr>
        <p:spPr>
          <a:xfrm>
            <a:off x="2698375" y="4392706"/>
            <a:ext cx="1380565" cy="1353671"/>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3" name="Double Bracket 12"/>
          <p:cNvSpPr/>
          <p:nvPr/>
        </p:nvSpPr>
        <p:spPr>
          <a:xfrm>
            <a:off x="4150657" y="4186515"/>
            <a:ext cx="376519" cy="1891554"/>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4" name="Double Bracket 13"/>
          <p:cNvSpPr/>
          <p:nvPr/>
        </p:nvSpPr>
        <p:spPr>
          <a:xfrm>
            <a:off x="4849904" y="4464424"/>
            <a:ext cx="376519" cy="1344706"/>
          </a:xfrm>
          <a:prstGeom prst="bracketPair">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1026" name="Picture 2"/>
          <p:cNvPicPr>
            <a:picLocks noChangeAspect="1" noChangeArrowheads="1"/>
          </p:cNvPicPr>
          <p:nvPr/>
        </p:nvPicPr>
        <p:blipFill>
          <a:blip r:embed="rId2" cstate="print"/>
          <a:srcRect/>
          <a:stretch>
            <a:fillRect/>
          </a:stretch>
        </p:blipFill>
        <p:spPr bwMode="auto">
          <a:xfrm>
            <a:off x="2970960" y="6039691"/>
            <a:ext cx="2466975" cy="695325"/>
          </a:xfrm>
          <a:prstGeom prst="rect">
            <a:avLst/>
          </a:prstGeom>
          <a:noFill/>
          <a:ln w="9525">
            <a:noFill/>
            <a:miter lim="800000"/>
            <a:headEnd/>
            <a:tailEnd/>
          </a:ln>
          <a:effectLst/>
        </p:spPr>
      </p:pic>
      <p:sp>
        <p:nvSpPr>
          <p:cNvPr id="15" name="Rectangular Callout 14"/>
          <p:cNvSpPr/>
          <p:nvPr/>
        </p:nvSpPr>
        <p:spPr bwMode="auto">
          <a:xfrm>
            <a:off x="5995416" y="2340326"/>
            <a:ext cx="2865120" cy="1389530"/>
          </a:xfrm>
          <a:prstGeom prst="wedgeRectCallout">
            <a:avLst>
              <a:gd name="adj1" fmla="val -74992"/>
              <a:gd name="adj2" fmla="val -15565"/>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We say </a:t>
            </a:r>
            <a:r>
              <a:rPr kumimoji="0" lang="en-US" sz="2400" b="0" i="0" u="none" strike="noStrike" cap="none" normalizeH="0" baseline="0" dirty="0" err="1" smtClean="0">
                <a:solidFill>
                  <a:srgbClr val="FF0000"/>
                </a:solidFill>
                <a:latin typeface="Calibri" pitchFamily="34" charset="0"/>
                <a:cs typeface="Calibri" pitchFamily="34" charset="0"/>
              </a:rPr>
              <a:t>a,b,c</a:t>
            </a:r>
            <a:r>
              <a:rPr kumimoji="0" lang="en-US" sz="2400" b="0" i="0" u="none" strike="noStrike" cap="none" normalizeH="0" baseline="0" dirty="0" smtClean="0">
                <a:solidFill>
                  <a:schemeClr val="bg1"/>
                </a:solidFill>
                <a:latin typeface="Calibri" pitchFamily="34" charset="0"/>
                <a:cs typeface="Calibri" pitchFamily="34" charset="0"/>
              </a:rPr>
              <a:t> are the basic (or dependent) variables</a:t>
            </a:r>
          </a:p>
        </p:txBody>
      </p:sp>
      <p:sp>
        <p:nvSpPr>
          <p:cNvPr id="16" name="Rectangular Callout 15"/>
          <p:cNvSpPr/>
          <p:nvPr/>
        </p:nvSpPr>
        <p:spPr bwMode="auto">
          <a:xfrm>
            <a:off x="5843012" y="3998796"/>
            <a:ext cx="3175478" cy="1389530"/>
          </a:xfrm>
          <a:prstGeom prst="wedgeRectCallout">
            <a:avLst>
              <a:gd name="adj1" fmla="val -76556"/>
              <a:gd name="adj2" fmla="val -6588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We say </a:t>
            </a:r>
            <a:r>
              <a:rPr lang="en-US" sz="2400" dirty="0" err="1" smtClean="0">
                <a:solidFill>
                  <a:srgbClr val="FF0000"/>
                </a:solidFill>
                <a:latin typeface="Calibri" pitchFamily="34" charset="0"/>
                <a:cs typeface="Calibri" pitchFamily="34" charset="0"/>
              </a:rPr>
              <a:t>d,e</a:t>
            </a:r>
            <a:r>
              <a:rPr kumimoji="0" lang="en-US" sz="2400" b="0" i="0" u="none" strike="noStrike" cap="none" normalizeH="0" baseline="0" dirty="0" smtClean="0">
                <a:solidFill>
                  <a:schemeClr val="bg1"/>
                </a:solidFill>
                <a:latin typeface="Calibri" pitchFamily="34" charset="0"/>
                <a:cs typeface="Calibri" pitchFamily="34" charset="0"/>
              </a:rPr>
              <a:t> are the </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non-basic (or non- dependent) variables.</a:t>
            </a:r>
          </a:p>
        </p:txBody>
      </p:sp>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Disjoint  Theories</a:t>
            </a:r>
            <a:endParaRPr lang="en-US" dirty="0"/>
          </a:p>
        </p:txBody>
      </p:sp>
      <p:sp>
        <p:nvSpPr>
          <p:cNvPr id="87" name="Content Placeholder 15"/>
          <p:cNvSpPr>
            <a:spLocks noGrp="1"/>
          </p:cNvSpPr>
          <p:nvPr>
            <p:ph idx="1"/>
          </p:nvPr>
        </p:nvSpPr>
        <p:spPr>
          <a:xfrm>
            <a:off x="845489" y="1709303"/>
            <a:ext cx="7548284" cy="3530197"/>
          </a:xfrm>
        </p:spPr>
        <p:txBody>
          <a:bodyPr/>
          <a:lstStyle/>
          <a:p>
            <a:pPr marL="0" indent="0">
              <a:spcBef>
                <a:spcPts val="600"/>
              </a:spcBef>
              <a:buNone/>
            </a:pPr>
            <a:r>
              <a:rPr lang="en-US" sz="2400" dirty="0" smtClean="0">
                <a:solidFill>
                  <a:srgbClr val="FF0000"/>
                </a:solidFill>
                <a:cs typeface="Calibri" pitchFamily="34" charset="0"/>
                <a:sym typeface="Symbol"/>
              </a:rPr>
              <a:t>Two theories are disjoint if they do not share function/constant and predicate symbols.</a:t>
            </a:r>
          </a:p>
          <a:p>
            <a:pPr marL="0" indent="0">
              <a:spcBef>
                <a:spcPts val="600"/>
              </a:spcBef>
              <a:buNone/>
            </a:pPr>
            <a:r>
              <a:rPr lang="en-US" sz="2400" dirty="0" smtClean="0">
                <a:cs typeface="Calibri" pitchFamily="34" charset="0"/>
                <a:sym typeface="Symbol"/>
              </a:rPr>
              <a:t>= is the only exception.</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Example:</a:t>
            </a:r>
          </a:p>
          <a:p>
            <a:pPr marL="0" indent="0">
              <a:spcBef>
                <a:spcPts val="600"/>
              </a:spcBef>
              <a:buNone/>
            </a:pPr>
            <a:r>
              <a:rPr lang="en-US" sz="2400" dirty="0" smtClean="0">
                <a:cs typeface="Calibri" pitchFamily="34" charset="0"/>
                <a:sym typeface="Symbol"/>
              </a:rPr>
              <a:t>The theories of arithmetic and arrays are disjoint.</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Arithmetic symbols: {0, -1, 1, -2, 2, …, +, -, *, &gt;, &lt;,  ≥, }</a:t>
            </a:r>
          </a:p>
          <a:p>
            <a:pPr marL="0" indent="0">
              <a:spcBef>
                <a:spcPts val="600"/>
              </a:spcBef>
              <a:buNone/>
            </a:pPr>
            <a:r>
              <a:rPr lang="en-US" sz="2400" dirty="0" smtClean="0">
                <a:cs typeface="Calibri" pitchFamily="34" charset="0"/>
                <a:sym typeface="Symbol"/>
              </a:rPr>
              <a:t>Array symbols: { read, write }</a:t>
            </a: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Purification</a:t>
            </a:r>
            <a:endParaRPr lang="en-US" dirty="0"/>
          </a:p>
        </p:txBody>
      </p:sp>
      <p:sp>
        <p:nvSpPr>
          <p:cNvPr id="87" name="Content Placeholder 15"/>
          <p:cNvSpPr>
            <a:spLocks noGrp="1"/>
          </p:cNvSpPr>
          <p:nvPr>
            <p:ph idx="1"/>
          </p:nvPr>
        </p:nvSpPr>
        <p:spPr>
          <a:xfrm>
            <a:off x="845489" y="1709303"/>
            <a:ext cx="7548284" cy="1151084"/>
          </a:xfrm>
        </p:spPr>
        <p:txBody>
          <a:bodyPr/>
          <a:lstStyle/>
          <a:p>
            <a:pPr marL="0" indent="0">
              <a:spcBef>
                <a:spcPts val="600"/>
              </a:spcBef>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cs typeface="Calibri" pitchFamily="34" charset="0"/>
                <a:sym typeface="Symbol"/>
              </a:rPr>
              <a:t>b + 2 = c, f(read(write(a,b,3), c-2)) ≠ f(c-b+1)</a:t>
            </a:r>
            <a:endParaRPr lang="en-US" sz="2400" dirty="0" smtClean="0">
              <a:solidFill>
                <a:srgbClr val="FF0000"/>
              </a:solidFill>
              <a:cs typeface="Calibri" pitchFamily="34" charset="0"/>
              <a:sym typeface="Symbol"/>
            </a:endParaRPr>
          </a:p>
        </p:txBody>
      </p:sp>
      <p:sp>
        <p:nvSpPr>
          <p:cNvPr id="4" name="Down Arrow 3"/>
          <p:cNvSpPr/>
          <p:nvPr/>
        </p:nvSpPr>
        <p:spPr bwMode="auto">
          <a:xfrm>
            <a:off x="3161841" y="2996588"/>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15"/>
          <p:cNvSpPr txBox="1">
            <a:spLocks/>
          </p:cNvSpPr>
          <p:nvPr/>
        </p:nvSpPr>
        <p:spPr>
          <a:xfrm>
            <a:off x="920771" y="3646435"/>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6</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3, 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write(a, b, 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c-2, 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read(v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c-b+1, v</a:t>
            </a:r>
            <a:r>
              <a:rPr lang="en-US" sz="2400" baseline="-25000" dirty="0" smtClean="0">
                <a:solidFill>
                  <a:schemeClr val="bg1"/>
                </a:solidFill>
                <a:latin typeface="Calibri" pitchFamily="34" charset="0"/>
                <a:cs typeface="Calibri" pitchFamily="34" charset="0"/>
                <a:sym typeface="Symbol"/>
              </a:rPr>
              <a:t>6</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Purification</a:t>
            </a:r>
            <a:endParaRPr lang="en-US" dirty="0"/>
          </a:p>
        </p:txBody>
      </p:sp>
      <p:sp>
        <p:nvSpPr>
          <p:cNvPr id="87" name="Content Placeholder 15"/>
          <p:cNvSpPr>
            <a:spLocks noGrp="1"/>
          </p:cNvSpPr>
          <p:nvPr>
            <p:ph idx="1"/>
          </p:nvPr>
        </p:nvSpPr>
        <p:spPr>
          <a:xfrm>
            <a:off x="845489" y="1709303"/>
            <a:ext cx="7548284" cy="1151084"/>
          </a:xfrm>
        </p:spPr>
        <p:txBody>
          <a:bodyPr/>
          <a:lstStyle/>
          <a:p>
            <a:pPr marL="0" indent="0">
              <a:spcBef>
                <a:spcPts val="600"/>
              </a:spcBef>
              <a:buNone/>
            </a:pPr>
            <a:r>
              <a:rPr lang="en-US" sz="2400" dirty="0" smtClean="0">
                <a:solidFill>
                  <a:srgbClr val="FF0000"/>
                </a:solidFill>
                <a:cs typeface="Calibri" pitchFamily="34" charset="0"/>
                <a:sym typeface="Symbol"/>
              </a:rPr>
              <a:t>It is a different name for our “naming” </a:t>
            </a:r>
            <a:r>
              <a:rPr lang="en-US" sz="2400" dirty="0" err="1" smtClean="0">
                <a:solidFill>
                  <a:srgbClr val="FF0000"/>
                </a:solidFill>
                <a:cs typeface="Calibri" pitchFamily="34" charset="0"/>
                <a:sym typeface="Symbol"/>
              </a:rPr>
              <a:t>subterms</a:t>
            </a:r>
            <a:r>
              <a:rPr lang="en-US" sz="2400" dirty="0" smtClean="0">
                <a:solidFill>
                  <a:srgbClr val="FF0000"/>
                </a:solidFill>
                <a:cs typeface="Calibri" pitchFamily="34" charset="0"/>
                <a:sym typeface="Symbol"/>
              </a:rPr>
              <a:t> procedure.</a:t>
            </a:r>
          </a:p>
          <a:p>
            <a:pPr marL="0" lvl="0" indent="0">
              <a:spcBef>
                <a:spcPts val="600"/>
              </a:spcBef>
              <a:buNone/>
            </a:pPr>
            <a:endParaRPr lang="en-US" sz="2400" dirty="0" smtClean="0">
              <a:cs typeface="Calibri" pitchFamily="34" charset="0"/>
              <a:sym typeface="Symbol"/>
            </a:endParaRPr>
          </a:p>
          <a:p>
            <a:pPr marL="0" lvl="0" indent="0">
              <a:spcBef>
                <a:spcPts val="600"/>
              </a:spcBef>
              <a:buNone/>
            </a:pPr>
            <a:r>
              <a:rPr lang="en-US" sz="2400" dirty="0" smtClean="0">
                <a:cs typeface="Calibri" pitchFamily="34" charset="0"/>
                <a:sym typeface="Symbol"/>
              </a:rPr>
              <a:t>b + 2 = c, f(read(write(a,b,3), c-2)) ≠ f(c-b+1)</a:t>
            </a:r>
            <a:endParaRPr lang="en-US" sz="2400" dirty="0" smtClean="0">
              <a:solidFill>
                <a:srgbClr val="FF0000"/>
              </a:solidFill>
              <a:cs typeface="Calibri" pitchFamily="34" charset="0"/>
              <a:sym typeface="Symbol"/>
            </a:endParaRPr>
          </a:p>
        </p:txBody>
      </p:sp>
      <p:sp>
        <p:nvSpPr>
          <p:cNvPr id="4" name="Down Arrow 3"/>
          <p:cNvSpPr/>
          <p:nvPr/>
        </p:nvSpPr>
        <p:spPr bwMode="auto">
          <a:xfrm>
            <a:off x="3161841" y="2996588"/>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Content Placeholder 15"/>
          <p:cNvSpPr txBox="1">
            <a:spLocks/>
          </p:cNvSpPr>
          <p:nvPr/>
        </p:nvSpPr>
        <p:spPr>
          <a:xfrm>
            <a:off x="920771" y="3646435"/>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6</a:t>
            </a:r>
            <a:r>
              <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rPr>
              <a:t> </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endParaRPr kumimoji="0" lang="en-US" sz="2400" b="0" i="0" u="none" strike="noStrike" kern="1200" cap="none" spc="0" normalizeH="0" baseline="0" noProof="0" dirty="0" smtClean="0">
              <a:ln>
                <a:noFill/>
              </a:ln>
              <a:solidFill>
                <a:schemeClr val="bg1"/>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3, 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write(a, b, 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c-2, 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 read(v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 c-b+1, v</a:t>
            </a:r>
            <a:r>
              <a:rPr lang="en-US" sz="2400" baseline="-25000" dirty="0" smtClean="0">
                <a:solidFill>
                  <a:schemeClr val="bg1"/>
                </a:solidFill>
                <a:latin typeface="Calibri" pitchFamily="34" charset="0"/>
                <a:cs typeface="Calibri" pitchFamily="34" charset="0"/>
                <a:sym typeface="Symbol"/>
              </a:rPr>
              <a:t>6</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4</a:t>
            </a:r>
            <a:r>
              <a:rPr lang="en-US" sz="2400" dirty="0" smtClean="0">
                <a:solidFill>
                  <a:schemeClr val="bg1"/>
                </a:solidFill>
                <a:latin typeface="Calibri" pitchFamily="34" charset="0"/>
                <a:cs typeface="Calibri" pitchFamily="34" charset="0"/>
                <a:sym typeface="Symbol"/>
              </a:rPr>
              <a:t>), v</a:t>
            </a:r>
            <a:r>
              <a:rPr lang="en-US" sz="2400" baseline="-25000" dirty="0" smtClean="0">
                <a:solidFill>
                  <a:schemeClr val="bg1"/>
                </a:solidFill>
                <a:latin typeface="Calibri" pitchFamily="34" charset="0"/>
                <a:cs typeface="Calibri" pitchFamily="34" charset="0"/>
                <a:sym typeface="Symbol"/>
              </a:rPr>
              <a:t>7</a:t>
            </a:r>
            <a:r>
              <a:rPr lang="en-US" sz="2400" dirty="0" smtClean="0">
                <a:solidFill>
                  <a:schemeClr val="bg1"/>
                </a:solidFill>
                <a:latin typeface="Calibri" pitchFamily="34" charset="0"/>
                <a:cs typeface="Calibri" pitchFamily="34" charset="0"/>
                <a:sym typeface="Symbol"/>
              </a:rPr>
              <a:t>  f(v</a:t>
            </a:r>
            <a:r>
              <a:rPr lang="en-US" sz="2400" baseline="-25000" dirty="0" smtClean="0">
                <a:solidFill>
                  <a:schemeClr val="bg1"/>
                </a:solidFill>
                <a:latin typeface="Calibri" pitchFamily="34" charset="0"/>
                <a:cs typeface="Calibri" pitchFamily="34" charset="0"/>
                <a:sym typeface="Symbol"/>
              </a:rPr>
              <a:t>5</a:t>
            </a:r>
            <a:r>
              <a:rPr lang="en-US" sz="2400" dirty="0" smtClean="0">
                <a:solidFill>
                  <a:schemeClr val="bg1"/>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p:txBody>
      </p:sp>
      <p:sp>
        <p:nvSpPr>
          <p:cNvPr id="7" name="Down Arrow 6"/>
          <p:cNvSpPr/>
          <p:nvPr/>
        </p:nvSpPr>
        <p:spPr bwMode="auto">
          <a:xfrm>
            <a:off x="3160005" y="4911687"/>
            <a:ext cx="484632" cy="561860"/>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Content Placeholder 15"/>
          <p:cNvSpPr txBox="1">
            <a:spLocks/>
          </p:cNvSpPr>
          <p:nvPr/>
        </p:nvSpPr>
        <p:spPr>
          <a:xfrm>
            <a:off x="918935" y="5561534"/>
            <a:ext cx="7548284" cy="1151084"/>
          </a:xfrm>
          <a:prstGeom prst="rect">
            <a:avLst/>
          </a:prstGeom>
        </p:spPr>
        <p:txBody>
          <a:bodyPr vert="horz" lIns="0" tIns="0" rIns="0" bIns="0" rtlCol="0">
            <a:spAutoFit/>
          </a:bodyPr>
          <a:lstStyle/>
          <a:p>
            <a:pPr lvl="0">
              <a:lnSpc>
                <a:spcPct val="90000"/>
              </a:lnSpc>
              <a:spcBef>
                <a:spcPts val="600"/>
              </a:spcBef>
              <a:buSzPct val="90000"/>
            </a:pPr>
            <a:r>
              <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rPr>
              <a:t>b + 2 = c,</a:t>
            </a:r>
            <a:r>
              <a:rPr kumimoji="0" lang="en-US" sz="2400" b="0" i="0" u="none" strike="noStrike" kern="1200" cap="none" spc="0" normalizeH="0" noProof="0" dirty="0" smtClean="0">
                <a:ln>
                  <a:noFill/>
                </a:ln>
                <a:solidFill>
                  <a:srgbClr val="FF0000"/>
                </a:solidFill>
                <a:effectLst/>
                <a:uLnTx/>
                <a:uFillTx/>
                <a:latin typeface="Calibri" pitchFamily="34" charset="0"/>
                <a:ea typeface="+mn-ea"/>
                <a:cs typeface="Calibri" pitchFamily="34" charset="0"/>
                <a:sym typeface="Symbol"/>
              </a:rPr>
              <a:t> </a:t>
            </a:r>
            <a:r>
              <a:rPr lang="en-US" sz="2400" dirty="0" smtClean="0">
                <a:solidFill>
                  <a:srgbClr val="FF0000"/>
                </a:solidFill>
                <a:latin typeface="Calibri" pitchFamily="34" charset="0"/>
                <a:cs typeface="Calibri" pitchFamily="34" charset="0"/>
                <a:sym typeface="Symbol"/>
              </a:rPr>
              <a:t>v</a:t>
            </a:r>
            <a:r>
              <a:rPr lang="en-US" sz="2400" baseline="-25000" dirty="0" smtClean="0">
                <a:solidFill>
                  <a:srgbClr val="FF0000"/>
                </a:solidFill>
                <a:latin typeface="Calibri" pitchFamily="34" charset="0"/>
                <a:cs typeface="Calibri" pitchFamily="34" charset="0"/>
                <a:sym typeface="Symbol"/>
              </a:rPr>
              <a:t>1</a:t>
            </a:r>
            <a:r>
              <a:rPr lang="en-US" sz="2400" dirty="0" smtClean="0">
                <a:solidFill>
                  <a:srgbClr val="FF0000"/>
                </a:solidFill>
                <a:latin typeface="Calibri" pitchFamily="34" charset="0"/>
                <a:cs typeface="Calibri" pitchFamily="34" charset="0"/>
                <a:sym typeface="Symbol"/>
              </a:rPr>
              <a:t>  3, v</a:t>
            </a:r>
            <a:r>
              <a:rPr lang="en-US" sz="2400" baseline="-25000" dirty="0" smtClean="0">
                <a:solidFill>
                  <a:srgbClr val="FF0000"/>
                </a:solidFill>
                <a:latin typeface="Calibri" pitchFamily="34" charset="0"/>
                <a:cs typeface="Calibri" pitchFamily="34" charset="0"/>
                <a:sym typeface="Symbol"/>
              </a:rPr>
              <a:t>3</a:t>
            </a:r>
            <a:r>
              <a:rPr lang="en-US" sz="2400" dirty="0" smtClean="0">
                <a:solidFill>
                  <a:srgbClr val="FF0000"/>
                </a:solidFill>
                <a:latin typeface="Calibri" pitchFamily="34" charset="0"/>
                <a:cs typeface="Calibri" pitchFamily="34" charset="0"/>
                <a:sym typeface="Symbol"/>
              </a:rPr>
              <a:t>  c-2, v</a:t>
            </a:r>
            <a:r>
              <a:rPr lang="en-US" sz="2400" baseline="-25000" dirty="0" smtClean="0">
                <a:solidFill>
                  <a:srgbClr val="FF0000"/>
                </a:solidFill>
                <a:latin typeface="Calibri" pitchFamily="34" charset="0"/>
                <a:cs typeface="Calibri" pitchFamily="34" charset="0"/>
                <a:sym typeface="Symbol"/>
              </a:rPr>
              <a:t>5</a:t>
            </a:r>
            <a:r>
              <a:rPr lang="en-US" sz="2400" dirty="0" smtClean="0">
                <a:solidFill>
                  <a:srgbClr val="FF0000"/>
                </a:solidFill>
                <a:latin typeface="Calibri" pitchFamily="34" charset="0"/>
                <a:cs typeface="Calibri" pitchFamily="34" charset="0"/>
                <a:sym typeface="Symbol"/>
              </a:rPr>
              <a:t>  c-b+1,</a:t>
            </a:r>
            <a:endParaRPr kumimoji="0" lang="en-US" sz="2400" b="0" i="0" u="none" strike="noStrike" kern="1200" cap="none" spc="0" normalizeH="0" baseline="0" noProof="0" dirty="0" smtClean="0">
              <a:ln>
                <a:noFill/>
              </a:ln>
              <a:solidFill>
                <a:srgbClr val="FF0000"/>
              </a:solidFill>
              <a:effectLst/>
              <a:uLnTx/>
              <a:uFillTx/>
              <a:latin typeface="Calibri" pitchFamily="34" charset="0"/>
              <a:ea typeface="+mn-ea"/>
              <a:cs typeface="Calibri" pitchFamily="34" charset="0"/>
              <a:sym typeface="Symbol"/>
            </a:endParaRPr>
          </a:p>
          <a:p>
            <a:pPr lvl="0">
              <a:lnSpc>
                <a:spcPct val="90000"/>
              </a:lnSpc>
              <a:spcBef>
                <a:spcPts val="600"/>
              </a:spcBef>
              <a:buSzPct val="90000"/>
            </a:pPr>
            <a:r>
              <a:rPr lang="en-US" sz="2400" dirty="0" smtClean="0">
                <a:solidFill>
                  <a:schemeClr val="accent2">
                    <a:lumMod val="75000"/>
                  </a:schemeClr>
                </a:solidFill>
                <a:latin typeface="Calibri" pitchFamily="34" charset="0"/>
                <a:cs typeface="Calibri" pitchFamily="34" charset="0"/>
                <a:sym typeface="Symbol"/>
              </a:rPr>
              <a:t>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 write(a, b, v</a:t>
            </a:r>
            <a:r>
              <a:rPr lang="en-US" sz="2400" baseline="-25000" dirty="0" smtClean="0">
                <a:solidFill>
                  <a:schemeClr val="accent2">
                    <a:lumMod val="75000"/>
                  </a:schemeClr>
                </a:solidFill>
                <a:latin typeface="Calibri" pitchFamily="34" charset="0"/>
                <a:cs typeface="Calibri" pitchFamily="34" charset="0"/>
                <a:sym typeface="Symbol"/>
              </a:rPr>
              <a:t>1</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4</a:t>
            </a:r>
            <a:r>
              <a:rPr lang="en-US" sz="2400" dirty="0" smtClean="0">
                <a:solidFill>
                  <a:schemeClr val="accent2">
                    <a:lumMod val="75000"/>
                  </a:schemeClr>
                </a:solidFill>
                <a:latin typeface="Calibri" pitchFamily="34" charset="0"/>
                <a:cs typeface="Calibri" pitchFamily="34" charset="0"/>
                <a:sym typeface="Symbol"/>
              </a:rPr>
              <a:t>  read(v</a:t>
            </a:r>
            <a:r>
              <a:rPr lang="en-US" sz="2400" baseline="-25000" dirty="0" smtClean="0">
                <a:solidFill>
                  <a:schemeClr val="accent2">
                    <a:lumMod val="75000"/>
                  </a:schemeClr>
                </a:solidFill>
                <a:latin typeface="Calibri" pitchFamily="34" charset="0"/>
                <a:cs typeface="Calibri" pitchFamily="34" charset="0"/>
                <a:sym typeface="Symbol"/>
              </a:rPr>
              <a:t>2</a:t>
            </a:r>
            <a:r>
              <a:rPr lang="en-US" sz="2400" dirty="0" smtClean="0">
                <a:solidFill>
                  <a:schemeClr val="accent2">
                    <a:lumMod val="75000"/>
                  </a:schemeClr>
                </a:solidFill>
                <a:latin typeface="Calibri" pitchFamily="34" charset="0"/>
                <a:cs typeface="Calibri" pitchFamily="34" charset="0"/>
                <a:sym typeface="Symbol"/>
              </a:rPr>
              <a:t>, v</a:t>
            </a:r>
            <a:r>
              <a:rPr lang="en-US" sz="2400" baseline="-25000" dirty="0" smtClean="0">
                <a:solidFill>
                  <a:schemeClr val="accent2">
                    <a:lumMod val="75000"/>
                  </a:schemeClr>
                </a:solidFill>
                <a:latin typeface="Calibri" pitchFamily="34" charset="0"/>
                <a:cs typeface="Calibri" pitchFamily="34" charset="0"/>
                <a:sym typeface="Symbol"/>
              </a:rPr>
              <a:t>3</a:t>
            </a:r>
            <a:r>
              <a:rPr lang="en-US" sz="2400" dirty="0" smtClean="0">
                <a:solidFill>
                  <a:schemeClr val="accent2">
                    <a:lumMod val="75000"/>
                  </a:schemeClr>
                </a:solidFill>
                <a:latin typeface="Calibri" pitchFamily="34" charset="0"/>
                <a:cs typeface="Calibri" pitchFamily="34" charset="0"/>
                <a:sym typeface="Symbol"/>
              </a:rPr>
              <a:t>),</a:t>
            </a:r>
          </a:p>
          <a:p>
            <a:pPr lvl="0">
              <a:lnSpc>
                <a:spcPct val="90000"/>
              </a:lnSpc>
              <a:spcBef>
                <a:spcPts val="600"/>
              </a:spcBef>
              <a:buSzPct val="90000"/>
            </a:pPr>
            <a:r>
              <a:rPr lang="en-US" sz="2400" dirty="0" smtClean="0">
                <a:solidFill>
                  <a:srgbClr val="00B050"/>
                </a:solidFill>
                <a:latin typeface="Calibri" pitchFamily="34" charset="0"/>
                <a:cs typeface="Calibri" pitchFamily="34" charset="0"/>
                <a:sym typeface="Symbol"/>
              </a:rPr>
              <a:t>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4</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 f(v</a:t>
            </a:r>
            <a:r>
              <a:rPr lang="en-US" sz="2400" baseline="-25000" dirty="0" smtClean="0">
                <a:solidFill>
                  <a:srgbClr val="00B050"/>
                </a:solidFill>
                <a:latin typeface="Calibri" pitchFamily="34" charset="0"/>
                <a:cs typeface="Calibri" pitchFamily="34" charset="0"/>
                <a:sym typeface="Symbol"/>
              </a:rPr>
              <a:t>5</a:t>
            </a:r>
            <a:r>
              <a:rPr lang="en-US" sz="2400" dirty="0" smtClean="0">
                <a:solidFill>
                  <a:srgbClr val="00B050"/>
                </a:solidFill>
                <a:latin typeface="Calibri" pitchFamily="34" charset="0"/>
                <a:cs typeface="Calibri" pitchFamily="34" charset="0"/>
                <a:sym typeface="Symbol"/>
              </a:rPr>
              <a:t>), v</a:t>
            </a:r>
            <a:r>
              <a:rPr lang="en-US" sz="2400" baseline="-25000" dirty="0" smtClean="0">
                <a:solidFill>
                  <a:srgbClr val="00B050"/>
                </a:solidFill>
                <a:latin typeface="Calibri" pitchFamily="34" charset="0"/>
                <a:cs typeface="Calibri" pitchFamily="34" charset="0"/>
                <a:sym typeface="Symbol"/>
              </a:rPr>
              <a:t>6</a:t>
            </a:r>
            <a:r>
              <a:rPr lang="en-US" sz="2400" dirty="0" smtClean="0">
                <a:solidFill>
                  <a:srgbClr val="00B050"/>
                </a:solidFill>
                <a:latin typeface="Calibri" pitchFamily="34" charset="0"/>
                <a:cs typeface="Calibri" pitchFamily="34" charset="0"/>
                <a:sym typeface="Symbol"/>
              </a:rPr>
              <a:t> ≠ v</a:t>
            </a:r>
            <a:r>
              <a:rPr lang="en-US" sz="2400" baseline="-25000" dirty="0" smtClean="0">
                <a:solidFill>
                  <a:srgbClr val="00B050"/>
                </a:solidFill>
                <a:latin typeface="Calibri" pitchFamily="34" charset="0"/>
                <a:cs typeface="Calibri" pitchFamily="34" charset="0"/>
                <a:sym typeface="Symbol"/>
              </a:rPr>
              <a:t>7</a:t>
            </a:r>
            <a:r>
              <a:rPr lang="en-US" sz="2400" dirty="0" smtClean="0">
                <a:solidFill>
                  <a:srgbClr val="00B050"/>
                </a:solidFill>
                <a:latin typeface="Calibri" pitchFamily="34" charset="0"/>
                <a:cs typeface="Calibri" pitchFamily="34" charset="0"/>
                <a:sym typeface="Symbol"/>
              </a:rPr>
              <a:t> </a:t>
            </a:r>
            <a:endParaRPr kumimoji="0" lang="en-US" sz="2400" b="0" i="0" u="none" strike="noStrike" kern="1200" cap="none" spc="0" normalizeH="0" baseline="0" noProof="0" dirty="0" smtClean="0">
              <a:ln>
                <a:noFill/>
              </a:ln>
              <a:solidFill>
                <a:srgbClr val="00B050"/>
              </a:solidFill>
              <a:effectLst/>
              <a:uLnTx/>
              <a:uFillTx/>
              <a:latin typeface="Calibri" pitchFamily="34" charset="0"/>
              <a:ea typeface="+mn-ea"/>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Stably Infinite Theories</a:t>
            </a:r>
            <a:endParaRPr lang="en-US" dirty="0"/>
          </a:p>
        </p:txBody>
      </p:sp>
      <p:sp>
        <p:nvSpPr>
          <p:cNvPr id="87" name="Content Placeholder 15"/>
          <p:cNvSpPr>
            <a:spLocks noGrp="1"/>
          </p:cNvSpPr>
          <p:nvPr>
            <p:ph idx="1"/>
          </p:nvPr>
        </p:nvSpPr>
        <p:spPr>
          <a:xfrm>
            <a:off x="845489" y="1709303"/>
            <a:ext cx="7548284" cy="2302169"/>
          </a:xfrm>
        </p:spPr>
        <p:txBody>
          <a:bodyPr/>
          <a:lstStyle/>
          <a:p>
            <a:pPr marL="0" indent="0">
              <a:spcBef>
                <a:spcPts val="600"/>
              </a:spcBef>
              <a:buNone/>
            </a:pPr>
            <a:r>
              <a:rPr lang="en-US" sz="2400" dirty="0" smtClean="0">
                <a:solidFill>
                  <a:srgbClr val="FF0000"/>
                </a:solidFill>
                <a:cs typeface="Calibri" pitchFamily="34" charset="0"/>
                <a:sym typeface="Symbol"/>
              </a:rPr>
              <a:t>A theory is stably infinite if every </a:t>
            </a:r>
            <a:r>
              <a:rPr lang="en-US" sz="2400" dirty="0" err="1" smtClean="0">
                <a:solidFill>
                  <a:srgbClr val="FF0000"/>
                </a:solidFill>
                <a:cs typeface="Calibri" pitchFamily="34" charset="0"/>
                <a:sym typeface="Symbol"/>
              </a:rPr>
              <a:t>satisfiable</a:t>
            </a:r>
            <a:r>
              <a:rPr lang="en-US" sz="2400" dirty="0" smtClean="0">
                <a:solidFill>
                  <a:srgbClr val="FF0000"/>
                </a:solidFill>
                <a:cs typeface="Calibri" pitchFamily="34" charset="0"/>
                <a:sym typeface="Symbol"/>
              </a:rPr>
              <a:t> QFF is </a:t>
            </a:r>
            <a:r>
              <a:rPr lang="en-US" sz="2400" dirty="0" err="1" smtClean="0">
                <a:solidFill>
                  <a:srgbClr val="FF0000"/>
                </a:solidFill>
                <a:cs typeface="Calibri" pitchFamily="34" charset="0"/>
                <a:sym typeface="Symbol"/>
              </a:rPr>
              <a:t>satisfiable</a:t>
            </a:r>
            <a:r>
              <a:rPr lang="en-US" sz="2400" dirty="0" smtClean="0">
                <a:solidFill>
                  <a:srgbClr val="FF0000"/>
                </a:solidFill>
                <a:cs typeface="Calibri" pitchFamily="34" charset="0"/>
                <a:sym typeface="Symbol"/>
              </a:rPr>
              <a:t> in an infinite model.</a:t>
            </a:r>
          </a:p>
          <a:p>
            <a:pPr marL="0" indent="0">
              <a:spcBef>
                <a:spcPts val="600"/>
              </a:spcBef>
              <a:buNone/>
            </a:pPr>
            <a:endParaRPr lang="en-US" sz="2400" dirty="0" smtClean="0">
              <a:solidFill>
                <a:srgbClr val="FF0000"/>
              </a:solidFill>
              <a:cs typeface="Calibri" pitchFamily="34" charset="0"/>
              <a:sym typeface="Symbol"/>
            </a:endParaRPr>
          </a:p>
          <a:p>
            <a:pPr marL="0" indent="0">
              <a:spcBef>
                <a:spcPts val="600"/>
              </a:spcBef>
              <a:buNone/>
            </a:pPr>
            <a:r>
              <a:rPr lang="en-US" sz="2400" dirty="0" smtClean="0">
                <a:cs typeface="Calibri" pitchFamily="34" charset="0"/>
                <a:sym typeface="Symbol"/>
              </a:rPr>
              <a:t>EUF and arithmetic are stably infinite.</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Bit-vectors are not.</a:t>
            </a: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Important Result</a:t>
            </a:r>
            <a:endParaRPr lang="en-US" dirty="0"/>
          </a:p>
        </p:txBody>
      </p:sp>
      <p:sp>
        <p:nvSpPr>
          <p:cNvPr id="87" name="Content Placeholder 15"/>
          <p:cNvSpPr>
            <a:spLocks noGrp="1"/>
          </p:cNvSpPr>
          <p:nvPr>
            <p:ph idx="1"/>
          </p:nvPr>
        </p:nvSpPr>
        <p:spPr>
          <a:xfrm>
            <a:off x="812438" y="2072859"/>
            <a:ext cx="7548284" cy="664797"/>
          </a:xfrm>
        </p:spPr>
        <p:txBody>
          <a:bodyPr/>
          <a:lstStyle/>
          <a:p>
            <a:pPr marL="0" indent="0">
              <a:spcBef>
                <a:spcPts val="600"/>
              </a:spcBef>
              <a:buNone/>
            </a:pPr>
            <a:r>
              <a:rPr lang="en-US" sz="2400" b="1" dirty="0" smtClean="0">
                <a:solidFill>
                  <a:srgbClr val="FF0000"/>
                </a:solidFill>
                <a:cs typeface="Calibri" pitchFamily="34" charset="0"/>
                <a:sym typeface="Symbol"/>
              </a:rPr>
              <a:t>The union of two consistent, disjoint, stably infinite theories is consistent.</a:t>
            </a:r>
          </a:p>
        </p:txBody>
      </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a:t>
            </a:r>
            <a:endParaRPr lang="en-US" dirty="0"/>
          </a:p>
        </p:txBody>
      </p:sp>
      <p:sp>
        <p:nvSpPr>
          <p:cNvPr id="87" name="Content Placeholder 15"/>
          <p:cNvSpPr>
            <a:spLocks noGrp="1"/>
          </p:cNvSpPr>
          <p:nvPr>
            <p:ph idx="1"/>
          </p:nvPr>
        </p:nvSpPr>
        <p:spPr>
          <a:xfrm>
            <a:off x="812438" y="1775400"/>
            <a:ext cx="7548284" cy="2532195"/>
          </a:xfrm>
        </p:spPr>
        <p:txBody>
          <a:bodyPr/>
          <a:lstStyle/>
          <a:p>
            <a:pPr marL="0" indent="0">
              <a:spcBef>
                <a:spcPts val="600"/>
              </a:spcBef>
              <a:buNone/>
            </a:pPr>
            <a:r>
              <a:rPr lang="en-US" sz="2400" dirty="0" smtClean="0">
                <a:cs typeface="Calibri" pitchFamily="34" charset="0"/>
                <a:sym typeface="Symbol"/>
              </a:rPr>
              <a:t>A theory</a:t>
            </a:r>
            <a:r>
              <a:rPr lang="en-US" sz="2400" dirty="0" smtClean="0">
                <a:solidFill>
                  <a:srgbClr val="FF0000"/>
                </a:solidFill>
                <a:cs typeface="Calibri" pitchFamily="34" charset="0"/>
                <a:sym typeface="Symbol"/>
              </a:rPr>
              <a:t> T </a:t>
            </a:r>
            <a:r>
              <a:rPr lang="en-US" sz="2400" dirty="0" smtClean="0">
                <a:cs typeface="Calibri" pitchFamily="34" charset="0"/>
                <a:sym typeface="Symbol"/>
              </a:rPr>
              <a:t>is </a:t>
            </a:r>
            <a:r>
              <a:rPr lang="en-US" sz="2400" dirty="0" smtClean="0">
                <a:solidFill>
                  <a:srgbClr val="FF0000"/>
                </a:solidFill>
                <a:cs typeface="Calibri" pitchFamily="34" charset="0"/>
                <a:sym typeface="Symbol"/>
              </a:rPr>
              <a:t>convex </a:t>
            </a:r>
            <a:r>
              <a:rPr lang="en-US" sz="2400" dirty="0" err="1" smtClean="0">
                <a:cs typeface="Calibri" pitchFamily="34" charset="0"/>
                <a:sym typeface="Symbol"/>
              </a:rPr>
              <a:t>iff</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all finite sets S of literals and</a:t>
            </a:r>
          </a:p>
          <a:p>
            <a:pPr marL="0" indent="0">
              <a:spcBef>
                <a:spcPts val="600"/>
              </a:spcBef>
              <a:buNone/>
            </a:pPr>
            <a:r>
              <a:rPr lang="en-US" sz="2400" dirty="0" smtClean="0">
                <a:cs typeface="Calibri" pitchFamily="34" charset="0"/>
                <a:sym typeface="Symbol"/>
              </a:rPr>
              <a:t>	for all a</a:t>
            </a:r>
            <a:r>
              <a:rPr lang="en-US" sz="2400" baseline="-25000" dirty="0" smtClean="0">
                <a:cs typeface="Calibri" pitchFamily="34" charset="0"/>
                <a:sym typeface="Symbol"/>
              </a:rPr>
              <a:t>1</a:t>
            </a:r>
            <a:r>
              <a:rPr lang="en-US" sz="2400" dirty="0" smtClean="0">
                <a:cs typeface="Calibri" pitchFamily="34" charset="0"/>
                <a:sym typeface="Symbol"/>
              </a:rPr>
              <a:t> = b</a:t>
            </a:r>
            <a:r>
              <a:rPr lang="en-US" sz="2400" baseline="-25000" dirty="0" smtClean="0">
                <a:cs typeface="Calibri" pitchFamily="34" charset="0"/>
                <a:sym typeface="Symbol"/>
              </a:rPr>
              <a:t>1</a:t>
            </a:r>
            <a:r>
              <a:rPr lang="en-US" sz="2400" dirty="0" smtClean="0">
                <a:cs typeface="Calibri" pitchFamily="34" charset="0"/>
                <a:sym typeface="Symbol"/>
              </a:rPr>
              <a:t> …  a</a:t>
            </a:r>
            <a:r>
              <a:rPr lang="en-US" sz="2400" baseline="-25000" dirty="0"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b</a:t>
            </a:r>
            <a:r>
              <a:rPr lang="en-US" sz="2400" baseline="-25000" dirty="0" err="1" smtClean="0">
                <a:cs typeface="Calibri" pitchFamily="34" charset="0"/>
                <a:sym typeface="Symbol"/>
              </a:rPr>
              <a:t>n</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S implies a</a:t>
            </a:r>
            <a:r>
              <a:rPr lang="en-US" sz="2400" baseline="-25000" dirty="0" smtClean="0">
                <a:cs typeface="Calibri" pitchFamily="34" charset="0"/>
                <a:sym typeface="Symbol"/>
              </a:rPr>
              <a:t>1</a:t>
            </a:r>
            <a:r>
              <a:rPr lang="en-US" sz="2400" dirty="0" smtClean="0">
                <a:cs typeface="Calibri" pitchFamily="34" charset="0"/>
                <a:sym typeface="Symbol"/>
              </a:rPr>
              <a:t> = b</a:t>
            </a:r>
            <a:r>
              <a:rPr lang="en-US" sz="2400" baseline="-25000" dirty="0" smtClean="0">
                <a:cs typeface="Calibri" pitchFamily="34" charset="0"/>
                <a:sym typeface="Symbol"/>
              </a:rPr>
              <a:t>1</a:t>
            </a:r>
            <a:r>
              <a:rPr lang="en-US" sz="2400" dirty="0" smtClean="0">
                <a:cs typeface="Calibri" pitchFamily="34" charset="0"/>
                <a:sym typeface="Symbol"/>
              </a:rPr>
              <a:t> …  a</a:t>
            </a:r>
            <a:r>
              <a:rPr lang="en-US" sz="2400" baseline="-25000" dirty="0"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b</a:t>
            </a:r>
            <a:r>
              <a:rPr lang="en-US" sz="2400" baseline="-25000" dirty="0" err="1" smtClean="0">
                <a:cs typeface="Calibri" pitchFamily="34" charset="0"/>
                <a:sym typeface="Symbol"/>
              </a:rPr>
              <a:t>n</a:t>
            </a:r>
            <a:r>
              <a:rPr lang="en-US" sz="2400" baseline="-25000" dirty="0" smtClean="0">
                <a:cs typeface="Calibri" pitchFamily="34" charset="0"/>
                <a:sym typeface="Symbol"/>
              </a:rPr>
              <a:t> </a:t>
            </a:r>
          </a:p>
          <a:p>
            <a:pPr marL="0" indent="0">
              <a:spcBef>
                <a:spcPts val="600"/>
              </a:spcBef>
              <a:buNone/>
            </a:pPr>
            <a:r>
              <a:rPr lang="en-US" sz="2400" baseline="-25000" dirty="0" smtClean="0">
                <a:cs typeface="Calibri" pitchFamily="34" charset="0"/>
                <a:sym typeface="Symbol"/>
              </a:rPr>
              <a:t>		</a:t>
            </a:r>
            <a:r>
              <a:rPr lang="en-US" sz="2400" dirty="0" err="1" smtClean="0">
                <a:cs typeface="Calibri" pitchFamily="34" charset="0"/>
                <a:sym typeface="Symbol"/>
              </a:rPr>
              <a:t>iff</a:t>
            </a:r>
            <a:r>
              <a:rPr lang="en-US" sz="2400" dirty="0" smtClean="0">
                <a:cs typeface="Calibri" pitchFamily="34" charset="0"/>
                <a:sym typeface="Symbol"/>
              </a:rPr>
              <a:t>  </a:t>
            </a:r>
          </a:p>
          <a:p>
            <a:pPr marL="0" indent="0">
              <a:spcBef>
                <a:spcPts val="600"/>
              </a:spcBef>
              <a:buNone/>
            </a:pPr>
            <a:r>
              <a:rPr lang="en-US" sz="2400" dirty="0" smtClean="0">
                <a:cs typeface="Calibri" pitchFamily="34" charset="0"/>
                <a:sym typeface="Symbol"/>
              </a:rPr>
              <a:t>		S implies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b</a:t>
            </a:r>
            <a:r>
              <a:rPr lang="en-US" sz="2400" baseline="-25000" dirty="0" smtClean="0">
                <a:cs typeface="Calibri" pitchFamily="34" charset="0"/>
                <a:sym typeface="Symbol"/>
              </a:rPr>
              <a:t>i</a:t>
            </a:r>
            <a:r>
              <a:rPr lang="en-US" sz="2400" dirty="0" smtClean="0">
                <a:cs typeface="Calibri" pitchFamily="34" charset="0"/>
                <a:sym typeface="Symbol"/>
              </a:rPr>
              <a:t> for some  1  </a:t>
            </a:r>
            <a:r>
              <a:rPr lang="en-US" sz="2400" dirty="0" err="1" smtClean="0">
                <a:cs typeface="Calibri" pitchFamily="34" charset="0"/>
                <a:sym typeface="Symbol"/>
              </a:rPr>
              <a:t>i</a:t>
            </a:r>
            <a:r>
              <a:rPr lang="en-US" sz="2400" dirty="0" smtClean="0">
                <a:cs typeface="Calibri" pitchFamily="34" charset="0"/>
                <a:sym typeface="Symbol"/>
              </a:rPr>
              <a:t>  n</a:t>
            </a:r>
          </a:p>
          <a:p>
            <a:pPr marL="0" indent="0">
              <a:spcBef>
                <a:spcPts val="600"/>
              </a:spcBef>
              <a:buNone/>
            </a:pPr>
            <a:endParaRPr lang="en-US" sz="2400" dirty="0" smtClean="0">
              <a:cs typeface="Calibri" pitchFamily="34" charset="0"/>
              <a:sym typeface="Symbol"/>
            </a:endParaRP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 Results</a:t>
            </a:r>
            <a:endParaRPr lang="en-US" dirty="0"/>
          </a:p>
        </p:txBody>
      </p:sp>
      <p:sp>
        <p:nvSpPr>
          <p:cNvPr id="87" name="Content Placeholder 15"/>
          <p:cNvSpPr>
            <a:spLocks noGrp="1"/>
          </p:cNvSpPr>
          <p:nvPr>
            <p:ph idx="1"/>
          </p:nvPr>
        </p:nvSpPr>
        <p:spPr>
          <a:xfrm>
            <a:off x="812438" y="1775400"/>
            <a:ext cx="7548284" cy="2379113"/>
          </a:xfrm>
        </p:spPr>
        <p:txBody>
          <a:bodyPr/>
          <a:lstStyle/>
          <a:p>
            <a:pPr marL="0" indent="0">
              <a:spcBef>
                <a:spcPts val="600"/>
              </a:spcBef>
              <a:buNone/>
            </a:pPr>
            <a:r>
              <a:rPr lang="en-US" sz="2400" dirty="0" smtClean="0">
                <a:cs typeface="Calibri" pitchFamily="34" charset="0"/>
                <a:sym typeface="Symbol"/>
              </a:rPr>
              <a:t>Every convex theory with non trivial models is stably infinite.</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All </a:t>
            </a:r>
            <a:r>
              <a:rPr lang="en-US" sz="2400" dirty="0" smtClean="0">
                <a:solidFill>
                  <a:srgbClr val="FF0000"/>
                </a:solidFill>
                <a:cs typeface="Calibri" pitchFamily="34" charset="0"/>
                <a:sym typeface="Symbol"/>
              </a:rPr>
              <a:t>Horn </a:t>
            </a:r>
            <a:r>
              <a:rPr lang="en-US" sz="2400" dirty="0" err="1" smtClean="0">
                <a:solidFill>
                  <a:srgbClr val="FF0000"/>
                </a:solidFill>
                <a:cs typeface="Calibri" pitchFamily="34" charset="0"/>
                <a:sym typeface="Symbol"/>
              </a:rPr>
              <a:t>equational</a:t>
            </a:r>
            <a:r>
              <a:rPr lang="en-US" sz="2400" dirty="0" smtClean="0">
                <a:cs typeface="Calibri" pitchFamily="34" charset="0"/>
                <a:sym typeface="Symbol"/>
              </a:rPr>
              <a:t> theories are convex.</a:t>
            </a:r>
          </a:p>
          <a:p>
            <a:pPr marL="0" indent="0">
              <a:spcBef>
                <a:spcPts val="600"/>
              </a:spcBef>
              <a:buNone/>
            </a:pPr>
            <a:r>
              <a:rPr lang="en-US" sz="2400" dirty="0" smtClean="0">
                <a:cs typeface="Calibri" pitchFamily="34" charset="0"/>
                <a:sym typeface="Symbol"/>
              </a:rPr>
              <a:t>	formulas of the form s</a:t>
            </a:r>
            <a:r>
              <a:rPr lang="en-US" sz="2400" baseline="-25000" dirty="0" smtClean="0">
                <a:cs typeface="Calibri" pitchFamily="34" charset="0"/>
                <a:sym typeface="Symbol"/>
              </a:rPr>
              <a:t>1</a:t>
            </a:r>
            <a:r>
              <a:rPr lang="en-US" sz="2400" dirty="0" smtClean="0">
                <a:cs typeface="Calibri" pitchFamily="34" charset="0"/>
                <a:sym typeface="Symbol"/>
              </a:rPr>
              <a:t> ≠ r</a:t>
            </a:r>
            <a:r>
              <a:rPr lang="en-US" sz="2400" baseline="-25000" dirty="0" smtClean="0">
                <a:cs typeface="Calibri" pitchFamily="34" charset="0"/>
                <a:sym typeface="Symbol"/>
              </a:rPr>
              <a:t>1</a:t>
            </a:r>
            <a:r>
              <a:rPr lang="en-US" sz="2400" dirty="0" smtClean="0">
                <a:cs typeface="Calibri" pitchFamily="34" charset="0"/>
                <a:sym typeface="Symbol"/>
              </a:rPr>
              <a:t> …  </a:t>
            </a:r>
            <a:r>
              <a:rPr lang="en-US" sz="2400" dirty="0" err="1" smtClean="0">
                <a:cs typeface="Calibri" pitchFamily="34" charset="0"/>
                <a:sym typeface="Symbol"/>
              </a:rPr>
              <a:t>s</a:t>
            </a:r>
            <a:r>
              <a:rPr lang="en-US" sz="2400" baseline="-25000" dirty="0" err="1" smtClean="0">
                <a:cs typeface="Calibri" pitchFamily="34" charset="0"/>
                <a:sym typeface="Symbol"/>
              </a:rPr>
              <a:t>n</a:t>
            </a:r>
            <a:r>
              <a:rPr lang="en-US" sz="2400" dirty="0" smtClean="0">
                <a:cs typeface="Calibri" pitchFamily="34" charset="0"/>
                <a:sym typeface="Symbol"/>
              </a:rPr>
              <a:t> ≠ </a:t>
            </a:r>
            <a:r>
              <a:rPr lang="en-US" sz="2400" dirty="0" err="1" smtClean="0">
                <a:cs typeface="Calibri" pitchFamily="34" charset="0"/>
                <a:sym typeface="Symbol"/>
              </a:rPr>
              <a:t>r</a:t>
            </a:r>
            <a:r>
              <a:rPr lang="en-US" sz="2400" baseline="-25000" dirty="0" err="1" smtClean="0">
                <a:cs typeface="Calibri" pitchFamily="34" charset="0"/>
                <a:sym typeface="Symbol"/>
              </a:rPr>
              <a:t>n</a:t>
            </a:r>
            <a:r>
              <a:rPr lang="en-US" sz="2400" dirty="0" smtClean="0">
                <a:cs typeface="Calibri" pitchFamily="34" charset="0"/>
                <a:sym typeface="Symbol"/>
              </a:rPr>
              <a:t>  t = t’</a:t>
            </a:r>
          </a:p>
          <a:p>
            <a:pPr marL="0" indent="0">
              <a:spcBef>
                <a:spcPts val="600"/>
              </a:spcBef>
              <a:buNone/>
            </a:pPr>
            <a:r>
              <a:rPr lang="en-US" sz="2400" baseline="-25000" dirty="0" smtClean="0">
                <a:cs typeface="Calibri" pitchFamily="34" charset="0"/>
                <a:sym typeface="Symbol"/>
              </a:rPr>
              <a:t> </a:t>
            </a:r>
            <a:r>
              <a:rPr lang="en-US" sz="2400" dirty="0" smtClean="0">
                <a:cs typeface="Calibri" pitchFamily="34" charset="0"/>
                <a:sym typeface="Symbol"/>
              </a:rPr>
              <a:t>	</a:t>
            </a:r>
          </a:p>
          <a:p>
            <a:pPr marL="0" indent="0">
              <a:spcBef>
                <a:spcPts val="600"/>
              </a:spcBef>
              <a:buNone/>
            </a:pPr>
            <a:r>
              <a:rPr lang="en-US" sz="2400" dirty="0" smtClean="0">
                <a:solidFill>
                  <a:srgbClr val="FF0000"/>
                </a:solidFill>
                <a:cs typeface="Calibri" pitchFamily="34" charset="0"/>
                <a:sym typeface="Symbol"/>
              </a:rPr>
              <a:t>Linear rational arithmetic </a:t>
            </a:r>
            <a:r>
              <a:rPr lang="en-US" sz="2400" dirty="0" smtClean="0">
                <a:cs typeface="Calibri" pitchFamily="34" charset="0"/>
                <a:sym typeface="Symbol"/>
              </a:rPr>
              <a:t>is convex.</a:t>
            </a:r>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Convexity: Negative Results</a:t>
            </a:r>
            <a:endParaRPr lang="en-US" dirty="0"/>
          </a:p>
        </p:txBody>
      </p:sp>
      <p:sp>
        <p:nvSpPr>
          <p:cNvPr id="87" name="Content Placeholder 15"/>
          <p:cNvSpPr>
            <a:spLocks noGrp="1"/>
          </p:cNvSpPr>
          <p:nvPr>
            <p:ph idx="1"/>
          </p:nvPr>
        </p:nvSpPr>
        <p:spPr>
          <a:xfrm>
            <a:off x="812438" y="1775400"/>
            <a:ext cx="7548284" cy="4425827"/>
          </a:xfrm>
        </p:spPr>
        <p:txBody>
          <a:bodyPr/>
          <a:lstStyle/>
          <a:p>
            <a:pPr marL="0" indent="0">
              <a:spcBef>
                <a:spcPts val="600"/>
              </a:spcBef>
              <a:buNone/>
            </a:pPr>
            <a:r>
              <a:rPr lang="en-US" sz="2400" dirty="0" smtClean="0">
                <a:cs typeface="Calibri" pitchFamily="34" charset="0"/>
                <a:sym typeface="Symbol"/>
              </a:rPr>
              <a:t>Linear integer arithmetic is not convex</a:t>
            </a:r>
          </a:p>
          <a:p>
            <a:pPr marL="0" indent="0">
              <a:spcBef>
                <a:spcPts val="600"/>
              </a:spcBef>
              <a:buNone/>
            </a:pPr>
            <a:r>
              <a:rPr lang="en-US" sz="2400" dirty="0" smtClean="0">
                <a:cs typeface="Calibri" pitchFamily="34" charset="0"/>
                <a:sym typeface="Symbol"/>
              </a:rPr>
              <a:t>	 1  a  2, b = 1, c = 2  implies a = b  a = c</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Nonlinear arithmetic</a:t>
            </a:r>
          </a:p>
          <a:p>
            <a:pPr marL="0" indent="0">
              <a:spcBef>
                <a:spcPts val="600"/>
              </a:spcBef>
              <a:buNone/>
            </a:pPr>
            <a:r>
              <a:rPr lang="en-US" sz="2400" dirty="0" smtClean="0">
                <a:cs typeface="Calibri" pitchFamily="34" charset="0"/>
                <a:sym typeface="Symbol"/>
              </a:rPr>
              <a:t>	a</a:t>
            </a:r>
            <a:r>
              <a:rPr lang="en-US" sz="2400" baseline="30000" dirty="0" smtClean="0">
                <a:cs typeface="Calibri" pitchFamily="34" charset="0"/>
                <a:sym typeface="Symbol"/>
              </a:rPr>
              <a:t>2</a:t>
            </a:r>
            <a:r>
              <a:rPr lang="en-US" sz="2400" dirty="0" smtClean="0">
                <a:cs typeface="Calibri" pitchFamily="34" charset="0"/>
                <a:sym typeface="Symbol"/>
              </a:rPr>
              <a:t> = 1, b = 1, c = -1 implies a = b  a = c</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Theory of bit-vectors</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Theory of arrays</a:t>
            </a:r>
          </a:p>
          <a:p>
            <a:pPr marL="0" indent="0">
              <a:spcBef>
                <a:spcPts val="600"/>
              </a:spcBef>
              <a:buNone/>
            </a:pPr>
            <a:r>
              <a:rPr lang="en-US" sz="2400" dirty="0" smtClean="0">
                <a:cs typeface="Calibri" pitchFamily="34" charset="0"/>
                <a:sym typeface="Symbol"/>
              </a:rPr>
              <a:t>	c</a:t>
            </a:r>
            <a:r>
              <a:rPr lang="en-US" sz="2400" baseline="-25000" dirty="0" smtClean="0">
                <a:cs typeface="Calibri" pitchFamily="34" charset="0"/>
                <a:sym typeface="Symbol"/>
              </a:rPr>
              <a:t>1</a:t>
            </a:r>
            <a:r>
              <a:rPr lang="en-US" sz="2400" dirty="0" smtClean="0">
                <a:cs typeface="Calibri" pitchFamily="34" charset="0"/>
                <a:sym typeface="Symbol"/>
              </a:rPr>
              <a:t> = read(write(a, </a:t>
            </a:r>
            <a:r>
              <a:rPr lang="en-US" sz="2400" dirty="0" err="1" smtClean="0">
                <a:cs typeface="Calibri" pitchFamily="34" charset="0"/>
                <a:sym typeface="Symbol"/>
              </a:rPr>
              <a:t>i</a:t>
            </a:r>
            <a:r>
              <a:rPr lang="en-US" sz="2400" dirty="0" smtClean="0">
                <a:cs typeface="Calibri" pitchFamily="34" charset="0"/>
                <a:sym typeface="Symbol"/>
              </a:rPr>
              <a:t>, c</a:t>
            </a:r>
            <a:r>
              <a:rPr lang="en-US" sz="2400" baseline="-25000" dirty="0" smtClean="0">
                <a:cs typeface="Calibri" pitchFamily="34" charset="0"/>
                <a:sym typeface="Symbol"/>
              </a:rPr>
              <a:t>2</a:t>
            </a:r>
            <a:r>
              <a:rPr lang="en-US" sz="2400" dirty="0" smtClean="0">
                <a:cs typeface="Calibri" pitchFamily="34" charset="0"/>
                <a:sym typeface="Symbol"/>
              </a:rPr>
              <a:t>), j), c</a:t>
            </a:r>
            <a:r>
              <a:rPr lang="en-US" sz="2400" baseline="-25000" dirty="0" smtClean="0">
                <a:cs typeface="Calibri" pitchFamily="34" charset="0"/>
                <a:sym typeface="Symbol"/>
              </a:rPr>
              <a:t>3</a:t>
            </a:r>
            <a:r>
              <a:rPr lang="en-US" sz="2400" dirty="0" smtClean="0">
                <a:cs typeface="Calibri" pitchFamily="34" charset="0"/>
                <a:sym typeface="Symbol"/>
              </a:rPr>
              <a:t> = read(a, j)</a:t>
            </a:r>
          </a:p>
          <a:p>
            <a:pPr marL="0" indent="0">
              <a:spcBef>
                <a:spcPts val="600"/>
              </a:spcBef>
              <a:buNone/>
            </a:pPr>
            <a:r>
              <a:rPr lang="en-US" sz="2400" dirty="0" smtClean="0">
                <a:cs typeface="Calibri" pitchFamily="34" charset="0"/>
                <a:sym typeface="Symbol"/>
              </a:rPr>
              <a:t>	implies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2</a:t>
            </a:r>
            <a:r>
              <a:rPr lang="en-US" sz="2400" dirty="0" smtClean="0">
                <a:cs typeface="Calibri" pitchFamily="34" charset="0"/>
                <a:sym typeface="Symbol"/>
              </a:rPr>
              <a:t>  c</a:t>
            </a:r>
            <a:r>
              <a:rPr lang="en-US" sz="2400" baseline="-25000" dirty="0" smtClean="0">
                <a:cs typeface="Calibri" pitchFamily="34" charset="0"/>
                <a:sym typeface="Symbol"/>
              </a:rPr>
              <a:t>1</a:t>
            </a:r>
            <a:r>
              <a:rPr lang="en-US" sz="2400" dirty="0" smtClean="0">
                <a:cs typeface="Calibri" pitchFamily="34" charset="0"/>
                <a:sym typeface="Symbol"/>
              </a:rPr>
              <a:t> = c</a:t>
            </a:r>
            <a:r>
              <a:rPr lang="en-US" sz="2400" baseline="-25000" dirty="0" smtClean="0">
                <a:cs typeface="Calibri" pitchFamily="34" charset="0"/>
                <a:sym typeface="Symbol"/>
              </a:rPr>
              <a:t>3</a:t>
            </a:r>
          </a:p>
        </p:txBody>
      </p:sp>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Combination of non-convex theories</a:t>
            </a:r>
            <a:endParaRPr lang="en-US" dirty="0"/>
          </a:p>
        </p:txBody>
      </p:sp>
      <p:sp>
        <p:nvSpPr>
          <p:cNvPr id="87" name="Content Placeholder 15"/>
          <p:cNvSpPr>
            <a:spLocks noGrp="1"/>
          </p:cNvSpPr>
          <p:nvPr>
            <p:ph idx="1"/>
          </p:nvPr>
        </p:nvSpPr>
        <p:spPr>
          <a:xfrm>
            <a:off x="812438" y="1775400"/>
            <a:ext cx="7548284" cy="3197798"/>
          </a:xfrm>
        </p:spPr>
        <p:txBody>
          <a:bodyPr/>
          <a:lstStyle/>
          <a:p>
            <a:pPr marL="0" indent="0">
              <a:spcBef>
                <a:spcPts val="600"/>
              </a:spcBef>
              <a:buNone/>
            </a:pPr>
            <a:r>
              <a:rPr lang="en-US" sz="2400" dirty="0" smtClean="0">
                <a:cs typeface="Calibri" pitchFamily="34" charset="0"/>
                <a:sym typeface="Symbol"/>
              </a:rPr>
              <a:t>EUF is convex (O(n log n))</a:t>
            </a:r>
          </a:p>
          <a:p>
            <a:pPr marL="0" indent="0">
              <a:spcBef>
                <a:spcPts val="600"/>
              </a:spcBef>
              <a:buNone/>
            </a:pPr>
            <a:r>
              <a:rPr lang="en-US" sz="2400" dirty="0" smtClean="0">
                <a:cs typeface="Calibri" pitchFamily="34" charset="0"/>
                <a:sym typeface="Symbol"/>
              </a:rPr>
              <a:t>IDL is non-convex (O(nm))</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solidFill>
                  <a:srgbClr val="FF0000"/>
                </a:solidFill>
                <a:cs typeface="Calibri" pitchFamily="34" charset="0"/>
                <a:sym typeface="Symbol"/>
              </a:rPr>
              <a:t>EUF  IDL is NP-Complete</a:t>
            </a:r>
          </a:p>
          <a:p>
            <a:pPr marL="0" indent="0">
              <a:spcBef>
                <a:spcPts val="600"/>
              </a:spcBef>
              <a:buNone/>
            </a:pPr>
            <a:r>
              <a:rPr lang="en-US" sz="2400" dirty="0" smtClean="0">
                <a:cs typeface="Calibri" pitchFamily="34" charset="0"/>
                <a:sym typeface="Symbol"/>
              </a:rPr>
              <a:t>	Reduce 3CNF to </a:t>
            </a:r>
            <a:r>
              <a:rPr lang="en-US" sz="2400" dirty="0" smtClean="0">
                <a:solidFill>
                  <a:srgbClr val="FF0000"/>
                </a:solidFill>
                <a:cs typeface="Calibri" pitchFamily="34" charset="0"/>
                <a:sym typeface="Symbol"/>
              </a:rPr>
              <a:t>EUF  IDL</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each </a:t>
            </a:r>
            <a:r>
              <a:rPr lang="en-US" sz="2400" dirty="0" err="1" smtClean="0">
                <a:cs typeface="Calibri" pitchFamily="34" charset="0"/>
                <a:sym typeface="Symbol"/>
              </a:rPr>
              <a:t>boolean</a:t>
            </a:r>
            <a:r>
              <a:rPr lang="en-US" sz="2400" dirty="0" smtClean="0">
                <a:cs typeface="Calibri" pitchFamily="34" charset="0"/>
                <a:sym typeface="Symbol"/>
              </a:rPr>
              <a:t> variable p</a:t>
            </a:r>
            <a:r>
              <a:rPr lang="en-US" sz="2400" baseline="-25000" dirty="0" smtClean="0">
                <a:cs typeface="Calibri" pitchFamily="34" charset="0"/>
                <a:sym typeface="Symbol"/>
              </a:rPr>
              <a:t>i</a:t>
            </a:r>
            <a:r>
              <a:rPr lang="en-US" sz="2400" dirty="0" smtClean="0">
                <a:cs typeface="Calibri" pitchFamily="34" charset="0"/>
                <a:sym typeface="Symbol"/>
              </a:rPr>
              <a:t> add 0 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1</a:t>
            </a:r>
          </a:p>
          <a:p>
            <a:pPr marL="0" indent="0">
              <a:spcBef>
                <a:spcPts val="600"/>
              </a:spcBef>
              <a:buNone/>
            </a:pPr>
            <a:r>
              <a:rPr lang="en-US" sz="2400" dirty="0" smtClean="0">
                <a:cs typeface="Calibri" pitchFamily="34" charset="0"/>
                <a:sym typeface="Symbol"/>
              </a:rPr>
              <a:t>	For each clause p</a:t>
            </a:r>
            <a:r>
              <a:rPr lang="en-US" sz="2400" baseline="-25000" dirty="0" smtClean="0">
                <a:cs typeface="Calibri" pitchFamily="34" charset="0"/>
                <a:sym typeface="Symbol"/>
              </a:rPr>
              <a:t>1 </a:t>
            </a:r>
            <a:r>
              <a:rPr lang="en-US" sz="2400" dirty="0" smtClean="0">
                <a:cs typeface="Calibri" pitchFamily="34" charset="0"/>
                <a:sym typeface="Symbol"/>
              </a:rPr>
              <a:t> p</a:t>
            </a:r>
            <a:r>
              <a:rPr lang="en-US" sz="2400" baseline="-25000" dirty="0" smtClean="0">
                <a:cs typeface="Calibri" pitchFamily="34" charset="0"/>
                <a:sym typeface="Symbol"/>
              </a:rPr>
              <a:t>2 </a:t>
            </a:r>
            <a:r>
              <a:rPr lang="en-US" sz="2400" dirty="0" smtClean="0">
                <a:cs typeface="Calibri" pitchFamily="34" charset="0"/>
                <a:sym typeface="Symbol"/>
              </a:rPr>
              <a:t> p</a:t>
            </a:r>
            <a:r>
              <a:rPr lang="en-US" sz="2400" baseline="-25000" dirty="0" smtClean="0">
                <a:cs typeface="Calibri" pitchFamily="34" charset="0"/>
                <a:sym typeface="Symbol"/>
              </a:rPr>
              <a:t>3 </a:t>
            </a:r>
            <a:r>
              <a:rPr lang="en-US" sz="2400" dirty="0" smtClean="0">
                <a:cs typeface="Calibri" pitchFamily="34" charset="0"/>
                <a:sym typeface="Symbol"/>
              </a:rPr>
              <a:t>add </a:t>
            </a:r>
          </a:p>
          <a:p>
            <a:pPr marL="0" indent="0">
              <a:spcBef>
                <a:spcPts val="600"/>
              </a:spcBef>
              <a:buNone/>
            </a:pPr>
            <a:r>
              <a:rPr lang="en-US" sz="2400" dirty="0" smtClean="0">
                <a:cs typeface="Calibri" pitchFamily="34" charset="0"/>
                <a:sym typeface="Symbol"/>
              </a:rPr>
              <a:t>		f(a</a:t>
            </a:r>
            <a:r>
              <a:rPr lang="en-US" sz="2400" baseline="-25000" dirty="0" smtClean="0">
                <a:cs typeface="Calibri" pitchFamily="34" charset="0"/>
                <a:sym typeface="Symbol"/>
              </a:rPr>
              <a:t>1</a:t>
            </a:r>
            <a:r>
              <a:rPr lang="en-US" sz="2400" dirty="0" smtClean="0">
                <a:cs typeface="Calibri" pitchFamily="34" charset="0"/>
                <a:sym typeface="Symbol"/>
              </a:rPr>
              <a:t>, a</a:t>
            </a:r>
            <a:r>
              <a:rPr lang="en-US" sz="2400" baseline="-25000" dirty="0" smtClean="0">
                <a:cs typeface="Calibri" pitchFamily="34" charset="0"/>
                <a:sym typeface="Symbol"/>
              </a:rPr>
              <a:t>2</a:t>
            </a:r>
            <a:r>
              <a:rPr lang="en-US" sz="2400" dirty="0" smtClean="0">
                <a:cs typeface="Calibri" pitchFamily="34" charset="0"/>
                <a:sym typeface="Symbol"/>
              </a:rPr>
              <a:t>, a</a:t>
            </a:r>
            <a:r>
              <a:rPr lang="en-US" sz="2400" baseline="-25000" dirty="0" smtClean="0">
                <a:cs typeface="Calibri" pitchFamily="34" charset="0"/>
                <a:sym typeface="Symbol"/>
              </a:rPr>
              <a:t>3</a:t>
            </a:r>
            <a:r>
              <a:rPr lang="en-US" sz="2400" dirty="0" smtClean="0">
                <a:cs typeface="Calibri" pitchFamily="34" charset="0"/>
                <a:sym typeface="Symbol"/>
              </a:rPr>
              <a:t>) ≠ f(0, 1, 0)</a:t>
            </a:r>
          </a:p>
        </p:txBody>
      </p:sp>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664797"/>
          </a:xfrm>
        </p:spPr>
        <p:txBody>
          <a:bodyPr/>
          <a:lstStyle/>
          <a:p>
            <a:r>
              <a:rPr lang="en-US" dirty="0" smtClean="0"/>
              <a:t>Combination of non-convex theories</a:t>
            </a:r>
            <a:endParaRPr lang="en-US" dirty="0"/>
          </a:p>
        </p:txBody>
      </p:sp>
      <p:sp>
        <p:nvSpPr>
          <p:cNvPr id="87" name="Content Placeholder 15"/>
          <p:cNvSpPr>
            <a:spLocks noGrp="1"/>
          </p:cNvSpPr>
          <p:nvPr>
            <p:ph idx="1"/>
          </p:nvPr>
        </p:nvSpPr>
        <p:spPr>
          <a:xfrm>
            <a:off x="812438" y="1775400"/>
            <a:ext cx="7548284" cy="3197798"/>
          </a:xfrm>
        </p:spPr>
        <p:txBody>
          <a:bodyPr/>
          <a:lstStyle/>
          <a:p>
            <a:pPr marL="0" indent="0">
              <a:spcBef>
                <a:spcPts val="600"/>
              </a:spcBef>
              <a:buNone/>
            </a:pPr>
            <a:r>
              <a:rPr lang="en-US" sz="2400" dirty="0" smtClean="0">
                <a:cs typeface="Calibri" pitchFamily="34" charset="0"/>
                <a:sym typeface="Symbol"/>
              </a:rPr>
              <a:t>EUF is convex (O(n log n))</a:t>
            </a:r>
          </a:p>
          <a:p>
            <a:pPr marL="0" indent="0">
              <a:spcBef>
                <a:spcPts val="600"/>
              </a:spcBef>
              <a:buNone/>
            </a:pPr>
            <a:r>
              <a:rPr lang="en-US" sz="2400" dirty="0" smtClean="0">
                <a:cs typeface="Calibri" pitchFamily="34" charset="0"/>
                <a:sym typeface="Symbol"/>
              </a:rPr>
              <a:t>IDL is non-convex (O(nm))</a:t>
            </a:r>
          </a:p>
          <a:p>
            <a:pPr marL="0" indent="0">
              <a:spcBef>
                <a:spcPts val="600"/>
              </a:spcBef>
              <a:buNone/>
            </a:pPr>
            <a:endParaRPr lang="en-US" sz="2400" dirty="0" smtClean="0">
              <a:cs typeface="Calibri" pitchFamily="34" charset="0"/>
              <a:sym typeface="Symbol"/>
            </a:endParaRPr>
          </a:p>
          <a:p>
            <a:pPr marL="0" indent="0">
              <a:spcBef>
                <a:spcPts val="600"/>
              </a:spcBef>
              <a:buNone/>
            </a:pPr>
            <a:r>
              <a:rPr lang="en-US" sz="2400" dirty="0" smtClean="0">
                <a:solidFill>
                  <a:srgbClr val="FF0000"/>
                </a:solidFill>
                <a:cs typeface="Calibri" pitchFamily="34" charset="0"/>
                <a:sym typeface="Symbol"/>
              </a:rPr>
              <a:t>EUF  IDL is NP-Complete</a:t>
            </a:r>
          </a:p>
          <a:p>
            <a:pPr marL="0" indent="0">
              <a:spcBef>
                <a:spcPts val="600"/>
              </a:spcBef>
              <a:buNone/>
            </a:pPr>
            <a:r>
              <a:rPr lang="en-US" sz="2400" dirty="0" smtClean="0">
                <a:cs typeface="Calibri" pitchFamily="34" charset="0"/>
                <a:sym typeface="Symbol"/>
              </a:rPr>
              <a:t>	Reduce 3CNF to </a:t>
            </a:r>
            <a:r>
              <a:rPr lang="en-US" sz="2400" dirty="0" smtClean="0">
                <a:solidFill>
                  <a:srgbClr val="FF0000"/>
                </a:solidFill>
                <a:cs typeface="Calibri" pitchFamily="34" charset="0"/>
                <a:sym typeface="Symbol"/>
              </a:rPr>
              <a:t>EUF  IDL</a:t>
            </a:r>
            <a:endParaRPr lang="en-US" sz="2400" dirty="0" smtClean="0">
              <a:cs typeface="Calibri" pitchFamily="34" charset="0"/>
              <a:sym typeface="Symbol"/>
            </a:endParaRPr>
          </a:p>
          <a:p>
            <a:pPr marL="0" indent="0">
              <a:spcBef>
                <a:spcPts val="600"/>
              </a:spcBef>
              <a:buNone/>
            </a:pPr>
            <a:r>
              <a:rPr lang="en-US" sz="2400" dirty="0" smtClean="0">
                <a:cs typeface="Calibri" pitchFamily="34" charset="0"/>
                <a:sym typeface="Symbol"/>
              </a:rPr>
              <a:t>	For each </a:t>
            </a:r>
            <a:r>
              <a:rPr lang="en-US" sz="2400" dirty="0" err="1" smtClean="0">
                <a:cs typeface="Calibri" pitchFamily="34" charset="0"/>
                <a:sym typeface="Symbol"/>
              </a:rPr>
              <a:t>boolean</a:t>
            </a:r>
            <a:r>
              <a:rPr lang="en-US" sz="2400" dirty="0" smtClean="0">
                <a:cs typeface="Calibri" pitchFamily="34" charset="0"/>
                <a:sym typeface="Symbol"/>
              </a:rPr>
              <a:t> variable p</a:t>
            </a:r>
            <a:r>
              <a:rPr lang="en-US" sz="2400" baseline="-25000" dirty="0" smtClean="0">
                <a:cs typeface="Calibri" pitchFamily="34" charset="0"/>
                <a:sym typeface="Symbol"/>
              </a:rPr>
              <a:t>i</a:t>
            </a:r>
            <a:r>
              <a:rPr lang="en-US" sz="2400" dirty="0" smtClean="0">
                <a:cs typeface="Calibri" pitchFamily="34" charset="0"/>
                <a:sym typeface="Symbol"/>
              </a:rPr>
              <a:t> add 0  </a:t>
            </a:r>
            <a:r>
              <a:rPr lang="en-US" sz="2400" dirty="0" err="1" smtClean="0">
                <a:cs typeface="Calibri" pitchFamily="34" charset="0"/>
                <a:sym typeface="Symbol"/>
              </a:rPr>
              <a:t>a</a:t>
            </a:r>
            <a:r>
              <a:rPr lang="en-US" sz="2400" baseline="-25000" dirty="0" err="1" smtClean="0">
                <a:cs typeface="Calibri" pitchFamily="34" charset="0"/>
                <a:sym typeface="Symbol"/>
              </a:rPr>
              <a:t>i</a:t>
            </a:r>
            <a:r>
              <a:rPr lang="en-US" sz="2400" dirty="0" smtClean="0">
                <a:cs typeface="Calibri" pitchFamily="34" charset="0"/>
                <a:sym typeface="Symbol"/>
              </a:rPr>
              <a:t>  1</a:t>
            </a:r>
          </a:p>
          <a:p>
            <a:pPr marL="0" indent="0">
              <a:spcBef>
                <a:spcPts val="600"/>
              </a:spcBef>
              <a:buNone/>
            </a:pPr>
            <a:r>
              <a:rPr lang="en-US" sz="2400" dirty="0" smtClean="0">
                <a:cs typeface="Calibri" pitchFamily="34" charset="0"/>
                <a:sym typeface="Symbol"/>
              </a:rPr>
              <a:t>	For each clause p</a:t>
            </a:r>
            <a:r>
              <a:rPr lang="en-US" sz="2400" baseline="-25000" dirty="0" smtClean="0">
                <a:cs typeface="Calibri" pitchFamily="34" charset="0"/>
                <a:sym typeface="Symbol"/>
              </a:rPr>
              <a:t>1 </a:t>
            </a:r>
            <a:r>
              <a:rPr lang="en-US" sz="2400" dirty="0" smtClean="0">
                <a:cs typeface="Calibri" pitchFamily="34" charset="0"/>
                <a:sym typeface="Symbol"/>
              </a:rPr>
              <a:t> p</a:t>
            </a:r>
            <a:r>
              <a:rPr lang="en-US" sz="2400" baseline="-25000" dirty="0" smtClean="0">
                <a:cs typeface="Calibri" pitchFamily="34" charset="0"/>
                <a:sym typeface="Symbol"/>
              </a:rPr>
              <a:t>2 </a:t>
            </a:r>
            <a:r>
              <a:rPr lang="en-US" sz="2400" dirty="0" smtClean="0">
                <a:cs typeface="Calibri" pitchFamily="34" charset="0"/>
                <a:sym typeface="Symbol"/>
              </a:rPr>
              <a:t> p</a:t>
            </a:r>
            <a:r>
              <a:rPr lang="en-US" sz="2400" baseline="-25000" dirty="0" smtClean="0">
                <a:cs typeface="Calibri" pitchFamily="34" charset="0"/>
                <a:sym typeface="Symbol"/>
              </a:rPr>
              <a:t>3 </a:t>
            </a:r>
            <a:r>
              <a:rPr lang="en-US" sz="2400" dirty="0" smtClean="0">
                <a:cs typeface="Calibri" pitchFamily="34" charset="0"/>
                <a:sym typeface="Symbol"/>
              </a:rPr>
              <a:t>add </a:t>
            </a:r>
          </a:p>
          <a:p>
            <a:pPr marL="0" indent="0">
              <a:spcBef>
                <a:spcPts val="600"/>
              </a:spcBef>
              <a:buNone/>
            </a:pPr>
            <a:r>
              <a:rPr lang="en-US" sz="2400" dirty="0" smtClean="0">
                <a:cs typeface="Calibri" pitchFamily="34" charset="0"/>
                <a:sym typeface="Symbol"/>
              </a:rPr>
              <a:t>		f(a</a:t>
            </a:r>
            <a:r>
              <a:rPr lang="en-US" sz="2400" baseline="-25000" dirty="0" smtClean="0">
                <a:cs typeface="Calibri" pitchFamily="34" charset="0"/>
                <a:sym typeface="Symbol"/>
              </a:rPr>
              <a:t>1</a:t>
            </a:r>
            <a:r>
              <a:rPr lang="en-US" sz="2400" dirty="0" smtClean="0">
                <a:cs typeface="Calibri" pitchFamily="34" charset="0"/>
                <a:sym typeface="Symbol"/>
              </a:rPr>
              <a:t>, a</a:t>
            </a:r>
            <a:r>
              <a:rPr lang="en-US" sz="2400" baseline="-25000" dirty="0" smtClean="0">
                <a:cs typeface="Calibri" pitchFamily="34" charset="0"/>
                <a:sym typeface="Symbol"/>
              </a:rPr>
              <a:t>2</a:t>
            </a:r>
            <a:r>
              <a:rPr lang="en-US" sz="2400" dirty="0" smtClean="0">
                <a:cs typeface="Calibri" pitchFamily="34" charset="0"/>
                <a:sym typeface="Symbol"/>
              </a:rPr>
              <a:t>, a</a:t>
            </a:r>
            <a:r>
              <a:rPr lang="en-US" sz="2400" baseline="-25000" dirty="0" smtClean="0">
                <a:cs typeface="Calibri" pitchFamily="34" charset="0"/>
                <a:sym typeface="Symbol"/>
              </a:rPr>
              <a:t>3</a:t>
            </a:r>
            <a:r>
              <a:rPr lang="en-US" sz="2400" dirty="0" smtClean="0">
                <a:cs typeface="Calibri" pitchFamily="34" charset="0"/>
                <a:sym typeface="Symbol"/>
              </a:rPr>
              <a:t>) ≠ f(0, 1, 0)</a:t>
            </a:r>
          </a:p>
        </p:txBody>
      </p:sp>
      <p:sp>
        <p:nvSpPr>
          <p:cNvPr id="4" name="Down Arrow 3"/>
          <p:cNvSpPr/>
          <p:nvPr/>
        </p:nvSpPr>
        <p:spPr bwMode="auto">
          <a:xfrm>
            <a:off x="3811836" y="5188945"/>
            <a:ext cx="484632" cy="638978"/>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Content Placeholder 15"/>
          <p:cNvSpPr txBox="1">
            <a:spLocks/>
          </p:cNvSpPr>
          <p:nvPr/>
        </p:nvSpPr>
        <p:spPr>
          <a:xfrm>
            <a:off x="2718355" y="5961810"/>
            <a:ext cx="2911264" cy="332399"/>
          </a:xfrm>
          <a:prstGeom prst="rect">
            <a:avLst/>
          </a:prstGeom>
        </p:spPr>
        <p:txBody>
          <a:bodyPr vert="horz" wrap="square"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a</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0  a</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1  a</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0</a:t>
            </a:r>
          </a:p>
        </p:txBody>
      </p:sp>
      <p:sp>
        <p:nvSpPr>
          <p:cNvPr id="6" name="Content Placeholder 15"/>
          <p:cNvSpPr txBox="1">
            <a:spLocks/>
          </p:cNvSpPr>
          <p:nvPr/>
        </p:nvSpPr>
        <p:spPr>
          <a:xfrm>
            <a:off x="4446167" y="5309979"/>
            <a:ext cx="2911264" cy="332399"/>
          </a:xfrm>
          <a:prstGeom prst="rect">
            <a:avLst/>
          </a:prstGeom>
        </p:spPr>
        <p:txBody>
          <a:bodyPr vert="horz" wrap="square" lIns="0" tIns="0" rIns="0" bIns="0" rtlCol="0">
            <a:spAutoFit/>
          </a:bodyPr>
          <a:lstStyle/>
          <a:p>
            <a:pPr lvl="0">
              <a:lnSpc>
                <a:spcPct val="90000"/>
              </a:lnSpc>
              <a:spcBef>
                <a:spcPts val="600"/>
              </a:spcBef>
              <a:buSzPct val="90000"/>
            </a:pPr>
            <a:r>
              <a:rPr lang="en-US" sz="2400" dirty="0" smtClean="0">
                <a:solidFill>
                  <a:schemeClr val="bg1"/>
                </a:solidFill>
                <a:latin typeface="Calibri" pitchFamily="34" charset="0"/>
                <a:cs typeface="Calibri" pitchFamily="34" charset="0"/>
                <a:sym typeface="Symbol"/>
              </a:rPr>
              <a:t>implies</a:t>
            </a: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2010-03-01T21:34:20Z</outs:dateTime>
      <outs:isPinned>true</outs:isPinned>
    </outs:relatedDate>
    <outs:relatedDate>
      <outs:type>2</outs:type>
      <outs:displayName>Created</outs:displayName>
      <outs:dateTime>2009-09-18T21:00:27Z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513E66AD-F5CB-4ED5-A207-0AFB2D262867}">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0</TotalTime>
  <Words>3222</Words>
  <Application>Microsoft Office PowerPoint</Application>
  <PresentationFormat>On-screen Show (4:3)</PresentationFormat>
  <Paragraphs>788</Paragraphs>
  <Slides>132</Slides>
  <Notes>56</Notes>
  <HiddenSlides>0</HiddenSlides>
  <MMClips>0</MMClips>
  <ScaleCrop>false</ScaleCrop>
  <HeadingPairs>
    <vt:vector size="4" baseType="variant">
      <vt:variant>
        <vt:lpstr>Theme</vt:lpstr>
      </vt:variant>
      <vt:variant>
        <vt:i4>1</vt:i4>
      </vt:variant>
      <vt:variant>
        <vt:lpstr>Slide Titles</vt:lpstr>
      </vt:variant>
      <vt:variant>
        <vt:i4>132</vt:i4>
      </vt:variant>
    </vt:vector>
  </HeadingPairs>
  <TitlesOfParts>
    <vt:vector size="133" baseType="lpstr">
      <vt:lpstr>MSR_PPT template_07_light</vt:lpstr>
      <vt:lpstr>Satisfiability Modulo Theories (SMT):  ideas and applications Università Degli Studi Di Milano Scuola di Dottorato in Informatica, 2010</vt:lpstr>
      <vt:lpstr>Linear Arithmetic</vt:lpstr>
      <vt:lpstr>Difference Logic:   a – b  5</vt:lpstr>
      <vt:lpstr>Job shop scheduling</vt:lpstr>
      <vt:lpstr>Difference Logic</vt:lpstr>
      <vt:lpstr>Standard Simplex</vt:lpstr>
      <vt:lpstr>Standard Simplex</vt:lpstr>
      <vt:lpstr>Standard Simplex</vt:lpstr>
      <vt:lpstr>Standard Simplex</vt:lpstr>
      <vt:lpstr>Standard Simplex</vt:lpstr>
      <vt:lpstr>Fast Linear Arithmetic</vt:lpstr>
      <vt:lpstr>General Form</vt:lpstr>
      <vt:lpstr>From Definitions to a Tableau</vt:lpstr>
      <vt:lpstr>From Definitions to a Tableau</vt:lpstr>
      <vt:lpstr>From Definitions to a Tableau</vt:lpstr>
      <vt:lpstr>From Definitions to a Tableau</vt:lpstr>
      <vt:lpstr>Pivoting</vt:lpstr>
      <vt:lpstr>Pivoting</vt:lpstr>
      <vt:lpstr>Pivoting</vt:lpstr>
      <vt:lpstr>Pivoting</vt:lpstr>
      <vt:lpstr>Pivoting</vt:lpstr>
      <vt:lpstr>Pivoting</vt:lpstr>
      <vt:lpstr>Equations + Bounds + Assignment</vt:lpstr>
      <vt:lpstr>“Repairing Models”</vt:lpstr>
      <vt:lpstr>“Repairing Models”</vt:lpstr>
      <vt:lpstr>“Repairing Models”</vt:lpstr>
      <vt:lpstr>“Repairing Models”</vt:lpstr>
      <vt:lpstr>“Repairing Models”</vt:lpstr>
      <vt:lpstr>“Repairing Models”</vt:lpstr>
      <vt:lpstr>“Repairing Models”</vt:lpstr>
      <vt:lpstr>Strict Inequalities</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Example</vt:lpstr>
      <vt:lpstr>Correctness</vt:lpstr>
      <vt:lpstr>Data-structures</vt:lpstr>
      <vt:lpstr>Data-structures</vt:lpstr>
      <vt:lpstr>Data-structures</vt:lpstr>
      <vt:lpstr>Combining Theories</vt:lpstr>
      <vt:lpstr>Disjoint  Theories</vt:lpstr>
      <vt:lpstr>Purification</vt:lpstr>
      <vt:lpstr>Purification</vt:lpstr>
      <vt:lpstr>Stably Infinite Theories</vt:lpstr>
      <vt:lpstr>Important Result</vt:lpstr>
      <vt:lpstr>Convexity</vt:lpstr>
      <vt:lpstr>Convexity: Results</vt:lpstr>
      <vt:lpstr>Convexity: Negative Results</vt:lpstr>
      <vt:lpstr>Combination of non-convex theories</vt:lpstr>
      <vt:lpstr>Combination of non-convex theories</vt:lpstr>
      <vt:lpstr>Nelson-Oppen Combination</vt:lpstr>
      <vt:lpstr>Nelson-Oppen Combination</vt:lpstr>
      <vt:lpstr>Soundness</vt:lpstr>
      <vt:lpstr>Completeness</vt:lpstr>
      <vt:lpstr>NO deterministic procedure (for convex theories)</vt:lpstr>
      <vt:lpstr>NO deterministic procedure Completeness</vt:lpstr>
      <vt:lpstr>NO procedure: Example</vt:lpstr>
      <vt:lpstr>NO procedure: Example</vt:lpstr>
      <vt:lpstr>NO procedure: Example</vt:lpstr>
      <vt:lpstr>NO procedure: Example</vt:lpstr>
      <vt:lpstr>NO procedure: Example</vt:lpstr>
      <vt:lpstr>NO procedure: Example</vt:lpstr>
      <vt:lpstr>NO procedure: Example</vt:lpstr>
      <vt:lpstr>NO procedure: Example</vt:lpstr>
      <vt:lpstr>NO deterministic procedure</vt:lpstr>
      <vt:lpstr>Combining Procedures in Practice</vt:lpstr>
      <vt:lpstr>Combining Procedures in Practice</vt:lpstr>
      <vt:lpstr>Example</vt:lpstr>
      <vt:lpstr>Example</vt:lpstr>
      <vt:lpstr>Example</vt:lpstr>
      <vt:lpstr>Example</vt:lpstr>
      <vt:lpstr>Example</vt:lpstr>
      <vt:lpstr>Example</vt:lpstr>
      <vt:lpstr>Example</vt:lpstr>
      <vt:lpstr>Example</vt:lpstr>
      <vt:lpstr>Example</vt:lpstr>
      <vt:lpstr>Model Mutation</vt:lpstr>
      <vt:lpstr>Freedom Intervals</vt:lpstr>
      <vt:lpstr>Opportunistic Equality Propagation</vt:lpstr>
      <vt:lpstr>Opportunistic Equality Propagation</vt:lpstr>
      <vt:lpstr>Non-stably infinite theories in practice</vt:lpstr>
      <vt:lpstr>Reduction Functions</vt:lpstr>
      <vt:lpstr>Reduction Functions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2009-09-18T21:00:27Z</dcterms:created>
  <dcterms:modified xsi:type="dcterms:W3CDTF">2013-01-18T16:11:12Z</dcterms:modified>
</cp:coreProperties>
</file>